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02"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a:xfrm>
            <a:off x="2692397" y="5037663"/>
            <a:ext cx="5214635" cy="279400"/>
          </a:xfrm>
        </p:spPr>
        <p:txBody>
          <a:bodyPr/>
          <a:lstStyle/>
          <a:p>
            <a:endParaRPr lang="en-ID"/>
          </a:p>
        </p:txBody>
      </p:sp>
      <p:sp>
        <p:nvSpPr>
          <p:cNvPr id="6" name="Slide Number Placeholder 5"/>
          <p:cNvSpPr>
            <a:spLocks noGrp="1"/>
          </p:cNvSpPr>
          <p:nvPr>
            <p:ph type="sldNum" sz="quarter" idx="12"/>
          </p:nvPr>
        </p:nvSpPr>
        <p:spPr>
          <a:xfrm>
            <a:off x="8956900" y="5037663"/>
            <a:ext cx="551167" cy="279400"/>
          </a:xfrm>
        </p:spPr>
        <p:txBody>
          <a:bodyPr/>
          <a:lstStyle/>
          <a:p>
            <a:fld id="{C2A6F55E-0C6B-4292-A8BE-D8D82E7C994F}" type="slidenum">
              <a:rPr lang="en-ID" smtClean="0"/>
              <a:t>‹#›</a:t>
            </a:fld>
            <a:endParaRPr lang="en-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80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BEF10-34F6-4DE2-81C7-64E2428BFA77}" type="datetimeFigureOut">
              <a:rPr lang="en-ID" smtClean="0"/>
              <a:t>07/09/2022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A6F55E-0C6B-4292-A8BE-D8D82E7C994F}" type="slidenum">
              <a:rPr lang="en-ID" smtClean="0"/>
              <a:t>‹#›</a:t>
            </a:fld>
            <a:endParaRPr lang="en-ID"/>
          </a:p>
        </p:txBody>
      </p:sp>
    </p:spTree>
    <p:extLst>
      <p:ext uri="{BB962C8B-B14F-4D97-AF65-F5344CB8AC3E}">
        <p14:creationId xmlns:p14="http://schemas.microsoft.com/office/powerpoint/2010/main" val="217573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83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147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spTree>
    <p:extLst>
      <p:ext uri="{BB962C8B-B14F-4D97-AF65-F5344CB8AC3E}">
        <p14:creationId xmlns:p14="http://schemas.microsoft.com/office/powerpoint/2010/main" val="219558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82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67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61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71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spTree>
    <p:extLst>
      <p:ext uri="{BB962C8B-B14F-4D97-AF65-F5344CB8AC3E}">
        <p14:creationId xmlns:p14="http://schemas.microsoft.com/office/powerpoint/2010/main" val="51712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EF10-34F6-4DE2-81C7-64E2428BFA77}" type="datetimeFigureOut">
              <a:rPr lang="en-ID" smtClean="0"/>
              <a:t>07/09/2022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A6F55E-0C6B-4292-A8BE-D8D82E7C994F}" type="slidenum">
              <a:rPr lang="en-ID" smtClean="0"/>
              <a:t>‹#›</a:t>
            </a:fld>
            <a:endParaRPr lang="en-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02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0BEF10-34F6-4DE2-81C7-64E2428BFA77}" type="datetimeFigureOut">
              <a:rPr lang="en-ID" smtClean="0"/>
              <a:t>07/09/2022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A6F55E-0C6B-4292-A8BE-D8D82E7C994F}" type="slidenum">
              <a:rPr lang="en-ID" smtClean="0"/>
              <a:t>‹#›</a:t>
            </a:fld>
            <a:endParaRPr lang="en-ID"/>
          </a:p>
        </p:txBody>
      </p:sp>
    </p:spTree>
    <p:extLst>
      <p:ext uri="{BB962C8B-B14F-4D97-AF65-F5344CB8AC3E}">
        <p14:creationId xmlns:p14="http://schemas.microsoft.com/office/powerpoint/2010/main" val="111387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0BEF10-34F6-4DE2-81C7-64E2428BFA77}" type="datetimeFigureOut">
              <a:rPr lang="en-ID" smtClean="0"/>
              <a:t>07/09/2022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C2A6F55E-0C6B-4292-A8BE-D8D82E7C994F}" type="slidenum">
              <a:rPr lang="en-ID" smtClean="0"/>
              <a:t>‹#›</a:t>
            </a:fld>
            <a:endParaRPr lang="en-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56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BEF10-34F6-4DE2-81C7-64E2428BFA77}" type="datetimeFigureOut">
              <a:rPr lang="en-ID" smtClean="0"/>
              <a:t>07/09/2022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2A6F55E-0C6B-4292-A8BE-D8D82E7C994F}" type="slidenum">
              <a:rPr lang="en-ID" smtClean="0"/>
              <a:t>‹#›</a:t>
            </a:fld>
            <a:endParaRPr lang="en-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87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BEF10-34F6-4DE2-81C7-64E2428BFA77}" type="datetimeFigureOut">
              <a:rPr lang="en-ID" smtClean="0"/>
              <a:t>07/09/2022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C2A6F55E-0C6B-4292-A8BE-D8D82E7C994F}" type="slidenum">
              <a:rPr lang="en-ID" smtClean="0"/>
              <a:t>‹#›</a:t>
            </a:fld>
            <a:endParaRPr lang="en-ID"/>
          </a:p>
        </p:txBody>
      </p:sp>
    </p:spTree>
    <p:extLst>
      <p:ext uri="{BB962C8B-B14F-4D97-AF65-F5344CB8AC3E}">
        <p14:creationId xmlns:p14="http://schemas.microsoft.com/office/powerpoint/2010/main" val="148187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BEF10-34F6-4DE2-81C7-64E2428BFA77}" type="datetimeFigureOut">
              <a:rPr lang="en-ID" smtClean="0"/>
              <a:t>07/09/2022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A6F55E-0C6B-4292-A8BE-D8D82E7C994F}" type="slidenum">
              <a:rPr lang="en-ID" smtClean="0"/>
              <a:t>‹#›</a:t>
            </a:fld>
            <a:endParaRPr lang="en-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56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BEF10-34F6-4DE2-81C7-64E2428BFA77}" type="datetimeFigureOut">
              <a:rPr lang="en-ID" smtClean="0"/>
              <a:t>07/09/2022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A6F55E-0C6B-4292-A8BE-D8D82E7C994F}" type="slidenum">
              <a:rPr lang="en-ID" smtClean="0"/>
              <a:t>‹#›</a:t>
            </a:fld>
            <a:endParaRPr lang="en-ID"/>
          </a:p>
        </p:txBody>
      </p:sp>
    </p:spTree>
    <p:extLst>
      <p:ext uri="{BB962C8B-B14F-4D97-AF65-F5344CB8AC3E}">
        <p14:creationId xmlns:p14="http://schemas.microsoft.com/office/powerpoint/2010/main" val="174382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0BEF10-34F6-4DE2-81C7-64E2428BFA77}" type="datetimeFigureOut">
              <a:rPr lang="en-ID" smtClean="0"/>
              <a:t>07/09/2022</a:t>
            </a:fld>
            <a:endParaRPr lang="en-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A6F55E-0C6B-4292-A8BE-D8D82E7C994F}" type="slidenum">
              <a:rPr lang="en-ID" smtClean="0"/>
              <a:t>‹#›</a:t>
            </a:fld>
            <a:endParaRPr lang="en-ID"/>
          </a:p>
        </p:txBody>
      </p:sp>
    </p:spTree>
    <p:extLst>
      <p:ext uri="{BB962C8B-B14F-4D97-AF65-F5344CB8AC3E}">
        <p14:creationId xmlns:p14="http://schemas.microsoft.com/office/powerpoint/2010/main" val="2083689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249F-CB0B-EC96-5864-0B181CD34692}"/>
              </a:ext>
            </a:extLst>
          </p:cNvPr>
          <p:cNvSpPr>
            <a:spLocks noGrp="1"/>
          </p:cNvSpPr>
          <p:nvPr>
            <p:ph type="ctrTitle"/>
          </p:nvPr>
        </p:nvSpPr>
        <p:spPr>
          <a:xfrm>
            <a:off x="2692398" y="1713654"/>
            <a:ext cx="6815669" cy="1515533"/>
          </a:xfrm>
        </p:spPr>
        <p:txBody>
          <a:bodyPr>
            <a:noAutofit/>
          </a:bodyPr>
          <a:lstStyle/>
          <a:p>
            <a:r>
              <a:rPr lang="en-US" sz="2800" dirty="0">
                <a:latin typeface="Algerian" panose="04020705040A02060702" pitchFamily="82" charset="0"/>
              </a:rPr>
              <a:t>MANUAL BOOK </a:t>
            </a:r>
            <a:br>
              <a:rPr lang="en-US" sz="2800" dirty="0">
                <a:latin typeface="Algerian" panose="04020705040A02060702" pitchFamily="82" charset="0"/>
              </a:rPr>
            </a:br>
            <a:r>
              <a:rPr lang="en-US" sz="2800" dirty="0">
                <a:latin typeface="Algerian" panose="04020705040A02060702" pitchFamily="82" charset="0"/>
              </a:rPr>
              <a:t>LAYANAN KEPENDUDUKAN TUNGGU DI TEMPAT PEDALAMAN TERPENCIL</a:t>
            </a:r>
            <a:endParaRPr lang="en-ID" sz="2800" dirty="0">
              <a:latin typeface="Algerian" panose="04020705040A02060702" pitchFamily="82" charset="0"/>
            </a:endParaRPr>
          </a:p>
        </p:txBody>
      </p:sp>
      <p:sp>
        <p:nvSpPr>
          <p:cNvPr id="3" name="Subtitle 2">
            <a:extLst>
              <a:ext uri="{FF2B5EF4-FFF2-40B4-BE49-F238E27FC236}">
                <a16:creationId xmlns:a16="http://schemas.microsoft.com/office/drawing/2014/main" id="{A96BBB52-BBFE-033F-8A29-6FD733310B45}"/>
              </a:ext>
            </a:extLst>
          </p:cNvPr>
          <p:cNvSpPr>
            <a:spLocks noGrp="1"/>
          </p:cNvSpPr>
          <p:nvPr>
            <p:ph type="subTitle" idx="1"/>
          </p:nvPr>
        </p:nvSpPr>
        <p:spPr>
          <a:xfrm>
            <a:off x="2763518" y="3911597"/>
            <a:ext cx="6815669" cy="1320802"/>
          </a:xfrm>
        </p:spPr>
        <p:txBody>
          <a:bodyPr>
            <a:normAutofit/>
          </a:bodyPr>
          <a:lstStyle/>
          <a:p>
            <a:r>
              <a:rPr lang="en-US" sz="4800" dirty="0">
                <a:latin typeface="Broadway" panose="04040905080B02020502" pitchFamily="82" charset="0"/>
              </a:rPr>
              <a:t>KETUPAT PECEL</a:t>
            </a:r>
            <a:endParaRPr lang="en-ID" sz="4800" dirty="0">
              <a:latin typeface="Broadway" panose="04040905080B02020502" pitchFamily="82" charset="0"/>
            </a:endParaRPr>
          </a:p>
        </p:txBody>
      </p:sp>
      <p:sp>
        <p:nvSpPr>
          <p:cNvPr id="4" name="TextBox 3">
            <a:extLst>
              <a:ext uri="{FF2B5EF4-FFF2-40B4-BE49-F238E27FC236}">
                <a16:creationId xmlns:a16="http://schemas.microsoft.com/office/drawing/2014/main" id="{5E4BC4EE-65D2-463A-EFA5-B50F7747A493}"/>
              </a:ext>
            </a:extLst>
          </p:cNvPr>
          <p:cNvSpPr txBox="1"/>
          <p:nvPr/>
        </p:nvSpPr>
        <p:spPr>
          <a:xfrm>
            <a:off x="371288" y="-18661"/>
            <a:ext cx="11103984" cy="1754326"/>
          </a:xfrm>
          <a:prstGeom prst="rect">
            <a:avLst/>
          </a:prstGeom>
          <a:noFill/>
        </p:spPr>
        <p:txBody>
          <a:bodyPr wrap="square" rtlCol="0">
            <a:spAutoFit/>
          </a:bodyPr>
          <a:lstStyle/>
          <a:p>
            <a:pPr algn="ctr"/>
            <a:r>
              <a:rPr lang="en-US" sz="4400" dirty="0">
                <a:solidFill>
                  <a:srgbClr val="FFFF00"/>
                </a:solidFill>
                <a:latin typeface="Bernard MT Condensed" panose="02050806060905020404" pitchFamily="18" charset="0"/>
              </a:rPr>
              <a:t>DINAS KEPENDUDUKAN DAN PENCATATAN SIPIL</a:t>
            </a:r>
          </a:p>
          <a:p>
            <a:pPr algn="ctr"/>
            <a:r>
              <a:rPr lang="en-US" sz="4400" dirty="0">
                <a:solidFill>
                  <a:srgbClr val="FFFF00"/>
                </a:solidFill>
                <a:latin typeface="Bernard MT Condensed" panose="02050806060905020404" pitchFamily="18" charset="0"/>
              </a:rPr>
              <a:t>KABUPATEN HULU SUNGAI SELATAN</a:t>
            </a:r>
          </a:p>
          <a:p>
            <a:endParaRPr lang="en-ID" dirty="0"/>
          </a:p>
        </p:txBody>
      </p:sp>
    </p:spTree>
    <p:extLst>
      <p:ext uri="{BB962C8B-B14F-4D97-AF65-F5344CB8AC3E}">
        <p14:creationId xmlns:p14="http://schemas.microsoft.com/office/powerpoint/2010/main" val="296445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4A1E-B7A5-96C5-4ACE-1CF108F686C1}"/>
              </a:ext>
            </a:extLst>
          </p:cNvPr>
          <p:cNvSpPr>
            <a:spLocks noGrp="1"/>
          </p:cNvSpPr>
          <p:nvPr>
            <p:ph type="title"/>
          </p:nvPr>
        </p:nvSpPr>
        <p:spPr>
          <a:xfrm>
            <a:off x="1024128" y="585215"/>
            <a:ext cx="9720072" cy="5326057"/>
          </a:xfrm>
        </p:spPr>
        <p:txBody>
          <a:bodyPr/>
          <a:lstStyle/>
          <a:p>
            <a:endParaRPr lang="en-ID" dirty="0"/>
          </a:p>
        </p:txBody>
      </p:sp>
      <p:pic>
        <p:nvPicPr>
          <p:cNvPr id="5" name="Picture 4">
            <a:extLst>
              <a:ext uri="{FF2B5EF4-FFF2-40B4-BE49-F238E27FC236}">
                <a16:creationId xmlns:a16="http://schemas.microsoft.com/office/drawing/2014/main" id="{683191A9-5B4F-404C-04D2-08F05EE2DABB}"/>
              </a:ext>
            </a:extLst>
          </p:cNvPr>
          <p:cNvPicPr>
            <a:picLocks noChangeAspect="1"/>
          </p:cNvPicPr>
          <p:nvPr/>
        </p:nvPicPr>
        <p:blipFill rotWithShape="1">
          <a:blip r:embed="rId2"/>
          <a:srcRect l="12560" t="20781" r="10356" b="15959"/>
          <a:stretch/>
        </p:blipFill>
        <p:spPr>
          <a:xfrm>
            <a:off x="162559" y="111759"/>
            <a:ext cx="11863049" cy="6563361"/>
          </a:xfrm>
          <a:prstGeom prst="rect">
            <a:avLst/>
          </a:prstGeom>
        </p:spPr>
      </p:pic>
    </p:spTree>
    <p:extLst>
      <p:ext uri="{BB962C8B-B14F-4D97-AF65-F5344CB8AC3E}">
        <p14:creationId xmlns:p14="http://schemas.microsoft.com/office/powerpoint/2010/main" val="239712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7AE5-EC71-7E42-808B-B675C8667B6B}"/>
              </a:ext>
            </a:extLst>
          </p:cNvPr>
          <p:cNvSpPr>
            <a:spLocks noGrp="1"/>
          </p:cNvSpPr>
          <p:nvPr>
            <p:ph type="title"/>
          </p:nvPr>
        </p:nvSpPr>
        <p:spPr>
          <a:xfrm>
            <a:off x="816694" y="1050926"/>
            <a:ext cx="6518825" cy="1915793"/>
          </a:xfrm>
        </p:spPr>
        <p:txBody>
          <a:bodyPr/>
          <a:lstStyle/>
          <a:p>
            <a:r>
              <a:rPr lang="en-US" dirty="0"/>
              <a:t>KETUPAT PECEL</a:t>
            </a:r>
            <a:endParaRPr lang="en-ID" dirty="0"/>
          </a:p>
        </p:txBody>
      </p:sp>
      <p:sp>
        <p:nvSpPr>
          <p:cNvPr id="3" name="Picture Placeholder 2">
            <a:extLst>
              <a:ext uri="{FF2B5EF4-FFF2-40B4-BE49-F238E27FC236}">
                <a16:creationId xmlns:a16="http://schemas.microsoft.com/office/drawing/2014/main" id="{2BC0FB3C-C185-F17C-0CAE-9FA86D79294E}"/>
              </a:ext>
            </a:extLst>
          </p:cNvPr>
          <p:cNvSpPr>
            <a:spLocks noGrp="1"/>
          </p:cNvSpPr>
          <p:nvPr>
            <p:ph type="pic" idx="1"/>
          </p:nvPr>
        </p:nvSpPr>
        <p:spPr>
          <a:xfrm>
            <a:off x="7058511" y="1041400"/>
            <a:ext cx="4099668" cy="3128432"/>
          </a:xfrm>
        </p:spPr>
      </p:sp>
      <p:sp>
        <p:nvSpPr>
          <p:cNvPr id="4" name="Text Placeholder 3">
            <a:extLst>
              <a:ext uri="{FF2B5EF4-FFF2-40B4-BE49-F238E27FC236}">
                <a16:creationId xmlns:a16="http://schemas.microsoft.com/office/drawing/2014/main" id="{68832003-5A43-2CC6-C80E-25004A0EF9C4}"/>
              </a:ext>
            </a:extLst>
          </p:cNvPr>
          <p:cNvSpPr>
            <a:spLocks noGrp="1"/>
          </p:cNvSpPr>
          <p:nvPr>
            <p:ph type="body" sz="half" idx="2"/>
          </p:nvPr>
        </p:nvSpPr>
        <p:spPr>
          <a:xfrm>
            <a:off x="816694" y="4435474"/>
            <a:ext cx="10603145" cy="837566"/>
          </a:xfrm>
        </p:spPr>
        <p:txBody>
          <a:bodyPr/>
          <a:lstStyle/>
          <a:p>
            <a:r>
              <a:rPr lang="en-US" dirty="0"/>
              <a:t>UNIT YANG DIGUNAKAN DALAM PELAYANAN KEPENDUDUKAN TUNGGU DI TEMPAT PEDALAMAN TERPENCIL </a:t>
            </a:r>
            <a:endParaRPr lang="en-ID" dirty="0"/>
          </a:p>
        </p:txBody>
      </p:sp>
      <p:pic>
        <p:nvPicPr>
          <p:cNvPr id="6" name="Picture 5">
            <a:extLst>
              <a:ext uri="{FF2B5EF4-FFF2-40B4-BE49-F238E27FC236}">
                <a16:creationId xmlns:a16="http://schemas.microsoft.com/office/drawing/2014/main" id="{1BA4FCC2-6E74-06CF-5507-5902FDB34993}"/>
              </a:ext>
            </a:extLst>
          </p:cNvPr>
          <p:cNvPicPr>
            <a:picLocks noChangeAspect="1"/>
          </p:cNvPicPr>
          <p:nvPr/>
        </p:nvPicPr>
        <p:blipFill rotWithShape="1">
          <a:blip r:embed="rId2"/>
          <a:srcRect l="16110" b="12628"/>
          <a:stretch/>
        </p:blipFill>
        <p:spPr>
          <a:xfrm>
            <a:off x="7058511" y="1050927"/>
            <a:ext cx="4099668" cy="3118905"/>
          </a:xfrm>
          <a:prstGeom prst="rect">
            <a:avLst/>
          </a:prstGeom>
        </p:spPr>
      </p:pic>
    </p:spTree>
    <p:extLst>
      <p:ext uri="{BB962C8B-B14F-4D97-AF65-F5344CB8AC3E}">
        <p14:creationId xmlns:p14="http://schemas.microsoft.com/office/powerpoint/2010/main" val="110499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2D778-04B5-056A-91B0-1D7E397901C9}"/>
              </a:ext>
            </a:extLst>
          </p:cNvPr>
          <p:cNvSpPr txBox="1"/>
          <p:nvPr/>
        </p:nvSpPr>
        <p:spPr>
          <a:xfrm>
            <a:off x="616519" y="1412240"/>
            <a:ext cx="10464147" cy="1477328"/>
          </a:xfrm>
          <a:prstGeom prst="rect">
            <a:avLst/>
          </a:prstGeom>
          <a:noFill/>
        </p:spPr>
        <p:txBody>
          <a:bodyPr wrap="none" rtlCol="0">
            <a:spAutoFit/>
          </a:bodyPr>
          <a:lstStyle/>
          <a:p>
            <a:r>
              <a:rPr lang="en-US" dirty="0"/>
              <a:t>PIHAK KEPALA/ PERANGKAT DESA TERKAIT DIHARAPKAN MEMBUAT DAFTAR MASYARAKAT </a:t>
            </a:r>
          </a:p>
          <a:p>
            <a:r>
              <a:rPr lang="en-US" dirty="0"/>
              <a:t>YANG INGIN MEMPEROLEH LAYANAN INI UNTUK MENJADI DASAR KAMI DALAM</a:t>
            </a:r>
          </a:p>
          <a:p>
            <a:r>
              <a:rPr lang="en-US" dirty="0"/>
              <a:t>MENYIAPKAN ALAT </a:t>
            </a:r>
            <a:r>
              <a:rPr lang="en-US" dirty="0" err="1"/>
              <a:t>ALAT</a:t>
            </a:r>
            <a:r>
              <a:rPr lang="en-US" dirty="0"/>
              <a:t> YANG DIBUTUHKAN DALAM LAYANAN YANG INGIN </a:t>
            </a:r>
          </a:p>
          <a:p>
            <a:r>
              <a:rPr lang="en-US" dirty="0"/>
              <a:t>DILAKSANAKAN</a:t>
            </a:r>
          </a:p>
          <a:p>
            <a:endParaRPr lang="en-ID" dirty="0"/>
          </a:p>
        </p:txBody>
      </p:sp>
      <p:sp>
        <p:nvSpPr>
          <p:cNvPr id="4" name="TextBox 3">
            <a:extLst>
              <a:ext uri="{FF2B5EF4-FFF2-40B4-BE49-F238E27FC236}">
                <a16:creationId xmlns:a16="http://schemas.microsoft.com/office/drawing/2014/main" id="{772DFA2D-DD05-ABEF-2372-C7A8CF7BF9EA}"/>
              </a:ext>
            </a:extLst>
          </p:cNvPr>
          <p:cNvSpPr txBox="1"/>
          <p:nvPr/>
        </p:nvSpPr>
        <p:spPr>
          <a:xfrm>
            <a:off x="616519" y="3891280"/>
            <a:ext cx="10958962" cy="1200329"/>
          </a:xfrm>
          <a:prstGeom prst="rect">
            <a:avLst/>
          </a:prstGeom>
          <a:noFill/>
        </p:spPr>
        <p:txBody>
          <a:bodyPr wrap="none" rtlCol="0">
            <a:spAutoFit/>
          </a:bodyPr>
          <a:lstStyle/>
          <a:p>
            <a:r>
              <a:rPr lang="en-US" dirty="0"/>
              <a:t>KEMUDIAN, SURAT YANG SUDAH DITERIMA OLEH PIHAK DINAS DUKCAPIL AKAN LANGSUNG </a:t>
            </a:r>
          </a:p>
          <a:p>
            <a:r>
              <a:rPr lang="en-US" dirty="0"/>
              <a:t>DISERAHKAN KEPADA KEPALA BIDANG TERKAIT, DAN KEPALA BIDANG AKAN MEMERINTAHKAN</a:t>
            </a:r>
          </a:p>
          <a:p>
            <a:r>
              <a:rPr lang="en-US" dirty="0"/>
              <a:t>ASN UNTUK MENYIAPKAN TIM SERTA ALAT </a:t>
            </a:r>
            <a:r>
              <a:rPr lang="en-US" dirty="0" err="1"/>
              <a:t>ALAT</a:t>
            </a:r>
            <a:r>
              <a:rPr lang="en-US" dirty="0"/>
              <a:t> YANG DIBUTUHKAN UNTUK MELAKSANAKAN</a:t>
            </a:r>
          </a:p>
          <a:p>
            <a:r>
              <a:rPr lang="en-US" dirty="0"/>
              <a:t>LAYANAN TERSEBUT SESUAI TANGGAL YANG DITENTUKAN</a:t>
            </a:r>
            <a:endParaRPr lang="en-ID" dirty="0"/>
          </a:p>
        </p:txBody>
      </p:sp>
    </p:spTree>
    <p:extLst>
      <p:ext uri="{BB962C8B-B14F-4D97-AF65-F5344CB8AC3E}">
        <p14:creationId xmlns:p14="http://schemas.microsoft.com/office/powerpoint/2010/main" val="201134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6B9D-DF07-1CAF-59F5-382988AEBBAB}"/>
              </a:ext>
            </a:extLst>
          </p:cNvPr>
          <p:cNvSpPr>
            <a:spLocks noGrp="1"/>
          </p:cNvSpPr>
          <p:nvPr>
            <p:ph type="ctrTitle"/>
          </p:nvPr>
        </p:nvSpPr>
        <p:spPr>
          <a:xfrm>
            <a:off x="-538482" y="5455920"/>
            <a:ext cx="12862562" cy="602824"/>
          </a:xfrm>
        </p:spPr>
        <p:txBody>
          <a:bodyPr/>
          <a:lstStyle/>
          <a:p>
            <a:r>
              <a:rPr lang="en-US" sz="2800" dirty="0"/>
              <a:t>ASN DINAS DUKCAPIL PERSIAPAN UNTUK MELAKUKAN PELAYANAN </a:t>
            </a:r>
            <a:endParaRPr lang="en-ID" sz="2800" dirty="0"/>
          </a:p>
        </p:txBody>
      </p:sp>
      <p:sp>
        <p:nvSpPr>
          <p:cNvPr id="3" name="Subtitle 2">
            <a:extLst>
              <a:ext uri="{FF2B5EF4-FFF2-40B4-BE49-F238E27FC236}">
                <a16:creationId xmlns:a16="http://schemas.microsoft.com/office/drawing/2014/main" id="{A7C1F7B5-138C-F504-C428-6AA680F1D3EE}"/>
              </a:ext>
            </a:extLst>
          </p:cNvPr>
          <p:cNvSpPr>
            <a:spLocks noGrp="1"/>
          </p:cNvSpPr>
          <p:nvPr>
            <p:ph type="subTitle" idx="1"/>
          </p:nvPr>
        </p:nvSpPr>
        <p:spPr/>
        <p:txBody>
          <a:bodyPr/>
          <a:lstStyle/>
          <a:p>
            <a:endParaRPr lang="en-ID" dirty="0"/>
          </a:p>
        </p:txBody>
      </p:sp>
      <p:pic>
        <p:nvPicPr>
          <p:cNvPr id="5" name="Picture 4">
            <a:extLst>
              <a:ext uri="{FF2B5EF4-FFF2-40B4-BE49-F238E27FC236}">
                <a16:creationId xmlns:a16="http://schemas.microsoft.com/office/drawing/2014/main" id="{DDD99038-9AFB-12B5-D2D1-57BD6A32F905}"/>
              </a:ext>
            </a:extLst>
          </p:cNvPr>
          <p:cNvPicPr>
            <a:picLocks noChangeAspect="1"/>
          </p:cNvPicPr>
          <p:nvPr/>
        </p:nvPicPr>
        <p:blipFill rotWithShape="1">
          <a:blip r:embed="rId2"/>
          <a:srcRect l="22083" t="13334" r="3167" b="8741"/>
          <a:stretch/>
        </p:blipFill>
        <p:spPr>
          <a:xfrm>
            <a:off x="2174238" y="0"/>
            <a:ext cx="10017762" cy="5455920"/>
          </a:xfrm>
          <a:prstGeom prst="rect">
            <a:avLst/>
          </a:prstGeom>
        </p:spPr>
      </p:pic>
    </p:spTree>
    <p:extLst>
      <p:ext uri="{BB962C8B-B14F-4D97-AF65-F5344CB8AC3E}">
        <p14:creationId xmlns:p14="http://schemas.microsoft.com/office/powerpoint/2010/main" val="221349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DBCF64E-3920-B3B9-2D49-C5E266BE60DF}"/>
              </a:ext>
            </a:extLst>
          </p:cNvPr>
          <p:cNvSpPr>
            <a:spLocks noChangeArrowheads="1"/>
          </p:cNvSpPr>
          <p:nvPr/>
        </p:nvSpPr>
        <p:spPr bwMode="auto">
          <a:xfrm>
            <a:off x="906169" y="649021"/>
            <a:ext cx="1065591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55600" marR="0" lvl="0" indent="-3556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000000"/>
                </a:solidFill>
                <a:effectLst/>
                <a:latin typeface="TimesNewRomanPS-BoldMT"/>
              </a:rPr>
              <a:t>Sumber</a:t>
            </a:r>
            <a:r>
              <a:rPr kumimoji="0" lang="en-US" altLang="en-US" b="1" i="0" u="none" strike="noStrike" cap="none" normalizeH="0" baseline="0" dirty="0">
                <a:ln>
                  <a:noFill/>
                </a:ln>
                <a:solidFill>
                  <a:srgbClr val="000000"/>
                </a:solidFill>
                <a:effectLst/>
                <a:latin typeface="TimesNewRomanPS-BoldMT"/>
              </a:rPr>
              <a:t> </a:t>
            </a:r>
            <a:r>
              <a:rPr kumimoji="0" lang="en-US" altLang="en-US" b="1" i="0" u="none" strike="noStrike" cap="none" normalizeH="0" baseline="0" dirty="0" err="1">
                <a:ln>
                  <a:noFill/>
                </a:ln>
                <a:solidFill>
                  <a:srgbClr val="000000"/>
                </a:solidFill>
                <a:effectLst/>
                <a:latin typeface="TimesNewRomanPS-BoldMT"/>
              </a:rPr>
              <a:t>Daya</a:t>
            </a:r>
            <a:endParaRPr lang="en-US" altLang="en-US" b="1" dirty="0">
              <a:solidFill>
                <a:srgbClr val="000000"/>
              </a:solidFill>
              <a:latin typeface="TimesNewRomanPS-BoldMT"/>
            </a:endParaRPr>
          </a:p>
          <a:p>
            <a:pPr marL="355600" marR="0" lvl="0" indent="-3556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err="1">
                <a:ln>
                  <a:noFill/>
                </a:ln>
                <a:solidFill>
                  <a:srgbClr val="000000"/>
                </a:solidFill>
                <a:effectLst/>
                <a:latin typeface="TimesNewRomanPSMT"/>
              </a:rPr>
              <a:t>Sumber</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Daya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Manusia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sebagai</a:t>
            </a:r>
            <a:r>
              <a:rPr kumimoji="0" lang="en-US" altLang="en-US" b="0" i="0" u="none" strike="noStrike" cap="none" normalizeH="0" baseline="0" dirty="0">
                <a:ln>
                  <a:noFill/>
                </a:ln>
                <a:solidFill>
                  <a:srgbClr val="000000"/>
                </a:solidFill>
                <a:effectLst/>
                <a:latin typeface="TimesNewRomanPSMT"/>
              </a:rPr>
              <a:t> Tim yang </a:t>
            </a:r>
            <a:r>
              <a:rPr kumimoji="0" lang="en-US" altLang="en-US" b="0" i="0" u="none" strike="noStrike" cap="none" normalizeH="0" baseline="0" dirty="0" err="1">
                <a:ln>
                  <a:noFill/>
                </a:ln>
                <a:solidFill>
                  <a:srgbClr val="000000"/>
                </a:solidFill>
                <a:effectLst/>
                <a:latin typeface="TimesNewRomanPSMT"/>
              </a:rPr>
              <a:t>melakukan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pelayanan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pendaftaran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verifikator</a:t>
            </a:r>
            <a:r>
              <a:rPr kumimoji="0" lang="en-US" altLang="en-US" b="0" i="0" u="none" strike="noStrike" cap="none" normalizeH="0" baseline="0" dirty="0">
                <a:ln>
                  <a:noFill/>
                </a:ln>
                <a:solidFill>
                  <a:srgbClr val="000000"/>
                </a:solidFill>
                <a:effectLst/>
                <a:latin typeface="TimesNewRomanPSMT"/>
              </a:rPr>
              <a:t> dan operator </a:t>
            </a:r>
            <a:r>
              <a:rPr kumimoji="0" lang="en-US" altLang="en-US" b="0" i="0" u="none" strike="noStrike" cap="none" normalizeH="0" baseline="0" dirty="0" err="1">
                <a:ln>
                  <a:noFill/>
                </a:ln>
                <a:solidFill>
                  <a:srgbClr val="000000"/>
                </a:solidFill>
                <a:effectLst/>
                <a:latin typeface="TimesNewRomanPSMT"/>
              </a:rPr>
              <a:t>pencetakan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dokumen</a:t>
            </a:r>
            <a:r>
              <a:rPr kumimoji="0" lang="en-US" altLang="en-US" b="0" i="0" u="none" strike="noStrike" cap="none" normalizeH="0" baseline="0" dirty="0">
                <a:ln>
                  <a:noFill/>
                </a:ln>
                <a:solidFill>
                  <a:srgbClr val="000000"/>
                </a:solidFill>
                <a:effectLst/>
                <a:latin typeface="TimesNewRomanPSMT"/>
              </a:rPr>
              <a:t> dan Dinas </a:t>
            </a:r>
            <a:r>
              <a:rPr kumimoji="0" lang="en-US" altLang="en-US" b="0" i="0" u="none" strike="noStrike" cap="none" normalizeH="0" baseline="0" dirty="0" err="1">
                <a:ln>
                  <a:noFill/>
                </a:ln>
                <a:solidFill>
                  <a:srgbClr val="000000"/>
                </a:solidFill>
                <a:effectLst/>
                <a:latin typeface="TimesNewRomanPSMT"/>
              </a:rPr>
              <a:t>Kependudukan</a:t>
            </a:r>
            <a:r>
              <a:rPr kumimoji="0" lang="en-US" altLang="en-US" b="0" i="0" u="none" strike="noStrike" cap="none" normalizeH="0" baseline="0" dirty="0">
                <a:ln>
                  <a:noFill/>
                </a:ln>
                <a:solidFill>
                  <a:srgbClr val="000000"/>
                </a:solidFill>
                <a:effectLst/>
                <a:latin typeface="TimesNewRomanPSMT"/>
              </a:rPr>
              <a:t> dan </a:t>
            </a:r>
            <a:r>
              <a:rPr kumimoji="0" lang="en-US" altLang="en-US" b="0" i="0" u="none" strike="noStrike" cap="none" normalizeH="0" baseline="0" dirty="0" err="1">
                <a:ln>
                  <a:noFill/>
                </a:ln>
                <a:solidFill>
                  <a:srgbClr val="000000"/>
                </a:solidFill>
                <a:effectLst/>
                <a:latin typeface="TimesNewRomanPSMT"/>
              </a:rPr>
              <a:t>Pencatatan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Sipil</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Kabupaten</a:t>
            </a:r>
            <a:r>
              <a:rPr kumimoji="0" lang="en-US" altLang="en-US" b="0" i="0" u="none" strike="noStrike" cap="none" normalizeH="0" baseline="0" dirty="0">
                <a:ln>
                  <a:noFill/>
                </a:ln>
                <a:solidFill>
                  <a:srgbClr val="000000"/>
                </a:solidFill>
                <a:effectLst/>
                <a:latin typeface="TimesNewRomanPSMT"/>
              </a:rPr>
              <a:t> Hulu Sungai Selatan.</a:t>
            </a:r>
          </a:p>
          <a:p>
            <a:pPr marL="355600" marR="0" lvl="0" indent="-3556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000000"/>
                </a:solidFill>
                <a:effectLst/>
                <a:latin typeface="TimesNewRomanPSMT"/>
              </a:rPr>
              <a:t>Sarana dan </a:t>
            </a:r>
            <a:r>
              <a:rPr kumimoji="0" lang="en-US" altLang="en-US" b="0" i="0" u="none" strike="noStrike" cap="none" normalizeH="0" baseline="0" dirty="0" err="1">
                <a:ln>
                  <a:noFill/>
                </a:ln>
                <a:solidFill>
                  <a:srgbClr val="000000"/>
                </a:solidFill>
                <a:effectLst/>
                <a:latin typeface="TimesNewRomanPSMT"/>
              </a:rPr>
              <a:t>prasarana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berupa</a:t>
            </a:r>
            <a:r>
              <a:rPr kumimoji="0" lang="en-US" altLang="en-US" b="0" i="0" u="none" strike="noStrike" cap="none" normalizeH="0" baseline="0" dirty="0">
                <a:ln>
                  <a:noFill/>
                </a:ln>
                <a:solidFill>
                  <a:srgbClr val="000000"/>
                </a:solidFill>
                <a:effectLst/>
                <a:latin typeface="TimesNewRomanPSMT"/>
              </a:rPr>
              <a:t> 1 (</a:t>
            </a:r>
            <a:r>
              <a:rPr kumimoji="0" lang="en-US" altLang="en-US" b="0" i="0" u="none" strike="noStrike" cap="none" normalizeH="0" baseline="0" dirty="0" err="1">
                <a:ln>
                  <a:noFill/>
                </a:ln>
                <a:solidFill>
                  <a:srgbClr val="000000"/>
                </a:solidFill>
                <a:effectLst/>
                <a:latin typeface="TimesNewRomanPSMT"/>
              </a:rPr>
              <a:t>satu</a:t>
            </a:r>
            <a:r>
              <a:rPr kumimoji="0" lang="en-US" altLang="en-US" b="0" i="0" u="none" strike="noStrike" cap="none" normalizeH="0" baseline="0" dirty="0">
                <a:ln>
                  <a:noFill/>
                </a:ln>
                <a:solidFill>
                  <a:srgbClr val="000000"/>
                </a:solidFill>
                <a:effectLst/>
                <a:latin typeface="TimesNewRomanPSMT"/>
              </a:rPr>
              <a:t>) unit Bus </a:t>
            </a:r>
            <a:r>
              <a:rPr kumimoji="0" lang="en-US" altLang="en-US" b="0" i="0" u="none" strike="noStrike" cap="none" normalizeH="0" baseline="0" dirty="0" err="1">
                <a:ln>
                  <a:noFill/>
                </a:ln>
                <a:solidFill>
                  <a:srgbClr val="000000"/>
                </a:solidFill>
                <a:effectLst/>
                <a:latin typeface="TimesNewRomanPSMT"/>
              </a:rPr>
              <a:t>keliling</a:t>
            </a:r>
            <a:r>
              <a:rPr kumimoji="0" lang="en-US" altLang="en-US" b="0" i="0" u="none" strike="noStrike" cap="none" normalizeH="0" baseline="0" dirty="0">
                <a:ln>
                  <a:noFill/>
                </a:ln>
                <a:solidFill>
                  <a:srgbClr val="000000"/>
                </a:solidFill>
                <a:effectLst/>
                <a:latin typeface="TimesNewRomanPSMT"/>
              </a:rPr>
              <a:t> dan </a:t>
            </a:r>
            <a:r>
              <a:rPr kumimoji="0" lang="en-US" altLang="en-US" b="0" i="0" u="none" strike="noStrike" cap="none" normalizeH="0" baseline="0" dirty="0" err="1">
                <a:ln>
                  <a:noFill/>
                </a:ln>
                <a:solidFill>
                  <a:srgbClr val="000000"/>
                </a:solidFill>
                <a:effectLst/>
                <a:latin typeface="TimesNewRomanPSMT"/>
              </a:rPr>
              <a:t>peralatannya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untuk</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pencetakan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dokumen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seperti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komputer</a:t>
            </a:r>
            <a:r>
              <a:rPr kumimoji="0" lang="en-US" altLang="en-US" b="0" i="0" u="none" strike="noStrike" cap="none" normalizeH="0" baseline="0" dirty="0">
                <a:ln>
                  <a:noFill/>
                </a:ln>
                <a:solidFill>
                  <a:srgbClr val="000000"/>
                </a:solidFill>
                <a:effectLst/>
                <a:latin typeface="TimesNewRomanPSMT"/>
              </a:rPr>
              <a:t> / lap top, scanner, printer, </a:t>
            </a:r>
            <a:r>
              <a:rPr kumimoji="0" lang="en-US" altLang="en-US" b="0" i="0" u="none" strike="noStrike" cap="none" normalizeH="0" baseline="0" dirty="0" err="1">
                <a:ln>
                  <a:noFill/>
                </a:ln>
                <a:solidFill>
                  <a:srgbClr val="000000"/>
                </a:solidFill>
                <a:effectLst/>
                <a:latin typeface="TimesNewRomanPSMT"/>
              </a:rPr>
              <a:t>kamera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dsb</a:t>
            </a:r>
            <a:r>
              <a:rPr kumimoji="0" lang="en-US" altLang="en-US" b="0" i="0" u="none" strike="noStrike" cap="none" normalizeH="0" baseline="0" dirty="0">
                <a:ln>
                  <a:noFill/>
                </a:ln>
                <a:solidFill>
                  <a:srgbClr val="000000"/>
                </a:solidFill>
                <a:effectLst/>
                <a:latin typeface="TimesNewRomanPSMT"/>
              </a:rPr>
              <a:t>.</a:t>
            </a:r>
          </a:p>
          <a:p>
            <a:pPr marL="355600" marR="0" lvl="0" indent="-3556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err="1">
                <a:ln>
                  <a:noFill/>
                </a:ln>
                <a:solidFill>
                  <a:srgbClr val="000000"/>
                </a:solidFill>
                <a:effectLst/>
                <a:latin typeface="TimesNewRomanPSMT"/>
              </a:rPr>
              <a:t>Teknologi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Informasi</a:t>
            </a:r>
            <a:r>
              <a:rPr kumimoji="0" lang="en-US" altLang="en-US" b="0" i="0" u="none" strike="noStrike" cap="none" normalizeH="0" baseline="0" dirty="0">
                <a:ln>
                  <a:noFill/>
                </a:ln>
                <a:solidFill>
                  <a:srgbClr val="000000"/>
                </a:solidFill>
                <a:effectLst/>
                <a:latin typeface="TimesNewRomanPSMT"/>
              </a:rPr>
              <a:t> yang </a:t>
            </a:r>
            <a:r>
              <a:rPr kumimoji="0" lang="en-US" altLang="en-US" b="0" i="0" u="none" strike="noStrike" cap="none" normalizeH="0" baseline="0" dirty="0" err="1">
                <a:ln>
                  <a:noFill/>
                </a:ln>
                <a:solidFill>
                  <a:srgbClr val="000000"/>
                </a:solidFill>
                <a:effectLst/>
                <a:latin typeface="TimesNewRomanPSMT"/>
              </a:rPr>
              <a:t>berupa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sistem</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aplikasi</a:t>
            </a:r>
            <a:r>
              <a:rPr kumimoji="0" lang="en-US" altLang="en-US" b="0" i="0" u="none" strike="noStrike" cap="none" normalizeH="0" baseline="0" dirty="0">
                <a:ln>
                  <a:noFill/>
                </a:ln>
                <a:solidFill>
                  <a:srgbClr val="000000"/>
                </a:solidFill>
                <a:effectLst/>
                <a:latin typeface="TimesNewRomanPSMT"/>
              </a:rPr>
              <a:t> dan database </a:t>
            </a:r>
            <a:r>
              <a:rPr kumimoji="0" lang="en-US" altLang="en-US" b="0" i="0" u="none" strike="noStrike" cap="none" normalizeH="0" baseline="0" dirty="0" err="1">
                <a:ln>
                  <a:noFill/>
                </a:ln>
                <a:solidFill>
                  <a:srgbClr val="000000"/>
                </a:solidFill>
                <a:effectLst/>
                <a:latin typeface="TimesNewRomanPSMT"/>
              </a:rPr>
              <a:t>kependudukan</a:t>
            </a:r>
            <a:r>
              <a:rPr kumimoji="0" lang="en-US" altLang="en-US" b="0" i="0" u="none" strike="noStrike" cap="none" normalizeH="0" baseline="0" dirty="0">
                <a:ln>
                  <a:noFill/>
                </a:ln>
                <a:solidFill>
                  <a:srgbClr val="000000"/>
                </a:solidFill>
                <a:effectLst/>
                <a:latin typeface="TimesNewRomanPSMT"/>
              </a:rPr>
              <a:t>. Dinas </a:t>
            </a:r>
            <a:r>
              <a:rPr kumimoji="0" lang="en-US" altLang="en-US" b="0" i="0" u="none" strike="noStrike" cap="none" normalizeH="0" baseline="0" dirty="0" err="1">
                <a:ln>
                  <a:noFill/>
                </a:ln>
                <a:solidFill>
                  <a:srgbClr val="000000"/>
                </a:solidFill>
                <a:effectLst/>
                <a:latin typeface="TimesNewRomanPSMT"/>
              </a:rPr>
              <a:t>Kependudukan</a:t>
            </a:r>
            <a:r>
              <a:rPr kumimoji="0" lang="en-US" altLang="en-US" b="0" i="0" u="none" strike="noStrike" cap="none" normalizeH="0" baseline="0" dirty="0">
                <a:ln>
                  <a:noFill/>
                </a:ln>
                <a:solidFill>
                  <a:srgbClr val="000000"/>
                </a:solidFill>
                <a:effectLst/>
                <a:latin typeface="TimesNewRomanPSMT"/>
              </a:rPr>
              <a:t> dan </a:t>
            </a:r>
            <a:r>
              <a:rPr kumimoji="0" lang="en-US" altLang="en-US" b="0" i="0" u="none" strike="noStrike" cap="none" normalizeH="0" baseline="0" dirty="0" err="1">
                <a:ln>
                  <a:noFill/>
                </a:ln>
                <a:solidFill>
                  <a:srgbClr val="000000"/>
                </a:solidFill>
                <a:effectLst/>
                <a:latin typeface="TimesNewRomanPSMT"/>
              </a:rPr>
              <a:t>Pencatatan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Sipil</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Kabupaten</a:t>
            </a:r>
            <a:r>
              <a:rPr kumimoji="0" lang="en-US" altLang="en-US" b="0" i="0" u="none" strike="noStrike" cap="none" normalizeH="0" baseline="0" dirty="0">
                <a:ln>
                  <a:noFill/>
                </a:ln>
                <a:solidFill>
                  <a:srgbClr val="000000"/>
                </a:solidFill>
                <a:effectLst/>
                <a:latin typeface="TimesNewRomanPSMT"/>
              </a:rPr>
              <a:t> Hulu Sungai Selatan</a:t>
            </a:r>
            <a:br>
              <a:rPr kumimoji="0" lang="en-US" altLang="en-US" b="0" i="0" u="none" strike="noStrike" cap="none" normalizeH="0" baseline="0" dirty="0">
                <a:ln>
                  <a:noFill/>
                </a:ln>
                <a:solidFill>
                  <a:srgbClr val="000000"/>
                </a:solidFill>
                <a:effectLst/>
                <a:latin typeface="TimesNewRomanPSMT"/>
              </a:rPr>
            </a:br>
            <a:r>
              <a:rPr kumimoji="0" lang="en-US" altLang="en-US" b="0" i="0" u="none" strike="noStrike" cap="none" normalizeH="0" baseline="0" dirty="0" err="1">
                <a:ln>
                  <a:noFill/>
                </a:ln>
                <a:solidFill>
                  <a:srgbClr val="000000"/>
                </a:solidFill>
                <a:effectLst/>
                <a:latin typeface="TimesNewRomanPSMT"/>
              </a:rPr>
              <a:t>menggunakan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sistem</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aplikasi</a:t>
            </a:r>
            <a:r>
              <a:rPr kumimoji="0" lang="en-US" altLang="en-US" b="0" i="0" u="none" strike="noStrike" cap="none" normalizeH="0" baseline="0" dirty="0">
                <a:ln>
                  <a:noFill/>
                </a:ln>
                <a:solidFill>
                  <a:srgbClr val="000000"/>
                </a:solidFill>
                <a:effectLst/>
                <a:latin typeface="TimesNewRomanPSMT"/>
              </a:rPr>
              <a:t> yang </a:t>
            </a:r>
            <a:r>
              <a:rPr kumimoji="0" lang="en-US" altLang="en-US" b="0" i="0" u="none" strike="noStrike" cap="none" normalizeH="0" baseline="0" dirty="0" err="1">
                <a:ln>
                  <a:noFill/>
                </a:ln>
                <a:solidFill>
                  <a:srgbClr val="000000"/>
                </a:solidFill>
                <a:effectLst/>
                <a:latin typeface="TimesNewRomanPSMT"/>
              </a:rPr>
              <a:t>sudah</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ada</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dari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Kemendagri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yaitu</a:t>
            </a:r>
            <a:r>
              <a:rPr kumimoji="0" lang="en-US" altLang="en-US" b="0" i="0" u="none" strike="noStrike" cap="none" normalizeH="0" baseline="0" dirty="0">
                <a:ln>
                  <a:noFill/>
                </a:ln>
                <a:solidFill>
                  <a:srgbClr val="000000"/>
                </a:solidFill>
                <a:effectLst/>
                <a:latin typeface="TimesNewRomanPSMT"/>
              </a:rPr>
              <a:t> SIAK (</a:t>
            </a:r>
            <a:r>
              <a:rPr kumimoji="0" lang="en-US" altLang="en-US" b="0" i="0" u="none" strike="noStrike" cap="none" normalizeH="0" baseline="0" dirty="0" err="1">
                <a:ln>
                  <a:noFill/>
                </a:ln>
                <a:solidFill>
                  <a:srgbClr val="000000"/>
                </a:solidFill>
                <a:effectLst/>
                <a:latin typeface="TimesNewRomanPSMT"/>
              </a:rPr>
              <a:t>Sistem</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Informasi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Administrasi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Kependudukan</a:t>
            </a:r>
            <a:r>
              <a:rPr kumimoji="0" lang="en-US" altLang="en-US" b="0" i="0" u="none" strike="noStrike" cap="none" normalizeH="0" baseline="0" dirty="0">
                <a:ln>
                  <a:noFill/>
                </a:ln>
                <a:solidFill>
                  <a:srgbClr val="000000"/>
                </a:solidFill>
                <a:effectLst/>
                <a:latin typeface="TimesNewRomanPSMT"/>
              </a:rPr>
              <a:t>)</a:t>
            </a:r>
          </a:p>
          <a:p>
            <a:pPr marL="355600" marR="0" lvl="0" indent="-3556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err="1">
                <a:ln>
                  <a:noFill/>
                </a:ln>
                <a:solidFill>
                  <a:srgbClr val="000000"/>
                </a:solidFill>
                <a:effectLst/>
                <a:latin typeface="TimesNewRomanPSMT"/>
              </a:rPr>
              <a:t>Jaringan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untuk</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menghubungkan</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secara</a:t>
            </a:r>
            <a:r>
              <a:rPr kumimoji="0" lang="en-US" altLang="en-US" b="0" i="0" u="none" strike="noStrike" cap="none" normalizeH="0" baseline="0" dirty="0">
                <a:ln>
                  <a:noFill/>
                </a:ln>
                <a:solidFill>
                  <a:srgbClr val="000000"/>
                </a:solidFill>
                <a:effectLst/>
                <a:latin typeface="TimesNewRomanPSMT"/>
              </a:rPr>
              <a:t> online </a:t>
            </a:r>
            <a:r>
              <a:rPr kumimoji="0" lang="en-US" altLang="en-US" b="0" i="0" u="none" strike="noStrike" cap="none" normalizeH="0" baseline="0" dirty="0" err="1">
                <a:ln>
                  <a:noFill/>
                </a:ln>
                <a:solidFill>
                  <a:srgbClr val="000000"/>
                </a:solidFill>
                <a:effectLst/>
                <a:latin typeface="TimesNewRomanPSMT"/>
              </a:rPr>
              <a:t>sistem</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aplikasi</a:t>
            </a:r>
            <a:r>
              <a:rPr kumimoji="0" lang="en-US" altLang="en-US" b="0" i="0" u="none" strike="noStrike" cap="none" normalizeH="0" baseline="0" dirty="0">
                <a:ln>
                  <a:noFill/>
                </a:ln>
                <a:solidFill>
                  <a:srgbClr val="000000"/>
                </a:solidFill>
                <a:effectLst/>
                <a:latin typeface="TimesNewRomanPSMT"/>
              </a:rPr>
              <a:t> di </a:t>
            </a:r>
            <a:r>
              <a:rPr kumimoji="0" lang="en-US" altLang="en-US" b="0" i="0" u="none" strike="noStrike" cap="none" normalizeH="0" baseline="0" dirty="0" err="1">
                <a:ln>
                  <a:noFill/>
                </a:ln>
                <a:solidFill>
                  <a:srgbClr val="000000"/>
                </a:solidFill>
                <a:effectLst/>
                <a:latin typeface="TimesNewRomanPSMT"/>
              </a:rPr>
              <a:t>mobil</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keliling</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dengan</a:t>
            </a:r>
            <a:r>
              <a:rPr kumimoji="0" lang="en-US" altLang="en-US" b="0" i="0" u="none" strike="noStrike" cap="none" normalizeH="0" baseline="0" dirty="0">
                <a:ln>
                  <a:noFill/>
                </a:ln>
                <a:solidFill>
                  <a:srgbClr val="000000"/>
                </a:solidFill>
                <a:effectLst/>
                <a:latin typeface="TimesNewRomanPSMT"/>
              </a:rPr>
              <a:t> server database </a:t>
            </a:r>
            <a:r>
              <a:rPr kumimoji="0" lang="en-US" altLang="en-US" b="0" i="0" u="none" strike="noStrike" cap="none" normalizeH="0" baseline="0" dirty="0" err="1">
                <a:ln>
                  <a:noFill/>
                </a:ln>
                <a:solidFill>
                  <a:srgbClr val="000000"/>
                </a:solidFill>
                <a:effectLst/>
                <a:latin typeface="TimesNewRomanPSMT"/>
              </a:rPr>
              <a:t>kependudukan</a:t>
            </a:r>
            <a:r>
              <a:rPr kumimoji="0" lang="en-US" altLang="en-US" b="0" i="0" u="none" strike="noStrike" cap="none" normalizeH="0" baseline="0" dirty="0">
                <a:ln>
                  <a:noFill/>
                </a:ln>
                <a:solidFill>
                  <a:srgbClr val="000000"/>
                </a:solidFill>
                <a:effectLst/>
                <a:latin typeface="TimesNewRomanPSMT"/>
              </a:rPr>
              <a:t> di </a:t>
            </a:r>
            <a:r>
              <a:rPr kumimoji="0" lang="en-US" altLang="en-US" b="0" i="0" u="none" strike="noStrike" cap="none" normalizeH="0" baseline="0" dirty="0" err="1">
                <a:ln>
                  <a:noFill/>
                </a:ln>
                <a:solidFill>
                  <a:srgbClr val="000000"/>
                </a:solidFill>
                <a:effectLst/>
                <a:latin typeface="TimesNewRomanPSMT"/>
              </a:rPr>
              <a:t>Disdukcapil</a:t>
            </a:r>
            <a:r>
              <a:rPr kumimoji="0" lang="en-US" altLang="en-US" b="0" i="0" u="none" strike="noStrike" cap="none" normalizeH="0" baseline="0" dirty="0">
                <a:ln>
                  <a:noFill/>
                </a:ln>
                <a:solidFill>
                  <a:srgbClr val="000000"/>
                </a:solidFill>
                <a:effectLst/>
                <a:latin typeface="TimesNewRomanPSMT"/>
              </a:rPr>
              <a:t>.</a:t>
            </a:r>
          </a:p>
          <a:p>
            <a:pPr marL="355600" marR="0" lvl="0" indent="-35560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000000"/>
                </a:solidFill>
                <a:effectLst/>
                <a:latin typeface="TimesNewRomanPSMT"/>
              </a:rPr>
              <a:t>Serta </a:t>
            </a:r>
            <a:r>
              <a:rPr kumimoji="0" lang="en-US" altLang="en-US" b="0" i="0" u="none" strike="noStrike" cap="none" normalizeH="0" baseline="0" dirty="0" err="1">
                <a:ln>
                  <a:noFill/>
                </a:ln>
                <a:solidFill>
                  <a:srgbClr val="000000"/>
                </a:solidFill>
                <a:effectLst/>
                <a:latin typeface="TimesNewRomanPSMT"/>
              </a:rPr>
              <a:t>penganggaran</a:t>
            </a:r>
            <a:r>
              <a:rPr kumimoji="0" lang="en-US" altLang="en-US" b="0" i="0" u="none" strike="noStrike" cap="none" normalizeH="0" baseline="0" dirty="0">
                <a:ln>
                  <a:noFill/>
                </a:ln>
                <a:solidFill>
                  <a:srgbClr val="000000"/>
                </a:solidFill>
                <a:effectLst/>
                <a:latin typeface="TimesNewRomanPSMT"/>
              </a:rPr>
              <a:t> yang </a:t>
            </a:r>
            <a:r>
              <a:rPr kumimoji="0" lang="en-US" altLang="en-US" b="0" i="0" u="none" strike="noStrike" cap="none" normalizeH="0" baseline="0" dirty="0" err="1">
                <a:ln>
                  <a:noFill/>
                </a:ln>
                <a:solidFill>
                  <a:srgbClr val="000000"/>
                </a:solidFill>
                <a:effectLst/>
                <a:latin typeface="TimesNewRomanPSMT"/>
              </a:rPr>
              <a:t>dibiayai</a:t>
            </a:r>
            <a:r>
              <a:rPr kumimoji="0" lang="en-US" altLang="en-US" b="0" i="0" u="none" strike="noStrike" cap="none" normalizeH="0" baseline="0" dirty="0">
                <a:ln>
                  <a:noFill/>
                </a:ln>
                <a:solidFill>
                  <a:srgbClr val="000000"/>
                </a:solidFill>
                <a:effectLst/>
                <a:latin typeface="TimesNewRomanPSMT"/>
              </a:rPr>
              <a:t> </a:t>
            </a:r>
            <a:r>
              <a:rPr kumimoji="0" lang="en-US" altLang="en-US" b="0" i="0" u="none" strike="noStrike" cap="none" normalizeH="0" baseline="0" dirty="0" err="1">
                <a:ln>
                  <a:noFill/>
                </a:ln>
                <a:solidFill>
                  <a:srgbClr val="000000"/>
                </a:solidFill>
                <a:effectLst/>
                <a:latin typeface="TimesNewRomanPSMT"/>
              </a:rPr>
              <a:t>dari</a:t>
            </a:r>
            <a:r>
              <a:rPr kumimoji="0" lang="en-US" altLang="en-US" b="0" i="0" u="none" strike="noStrike" cap="none" normalizeH="0" baseline="0" dirty="0">
                <a:ln>
                  <a:noFill/>
                </a:ln>
                <a:solidFill>
                  <a:srgbClr val="000000"/>
                </a:solidFill>
                <a:effectLst/>
                <a:latin typeface="TimesNewRomanPSMT"/>
              </a:rPr>
              <a:t> APBD </a:t>
            </a:r>
            <a:r>
              <a:rPr kumimoji="0" lang="en-US" altLang="en-US" b="0" i="0" u="none" strike="noStrike" cap="none" normalizeH="0" baseline="0" dirty="0" err="1">
                <a:ln>
                  <a:noFill/>
                </a:ln>
                <a:solidFill>
                  <a:srgbClr val="000000"/>
                </a:solidFill>
                <a:effectLst/>
                <a:latin typeface="TimesNewRomanPSMT"/>
              </a:rPr>
              <a:t>Kabupaten</a:t>
            </a:r>
            <a:r>
              <a:rPr kumimoji="0" lang="en-US" altLang="en-US" b="0" i="0" u="none" strike="noStrike" cap="none" normalizeH="0" baseline="0" dirty="0">
                <a:ln>
                  <a:noFill/>
                </a:ln>
                <a:solidFill>
                  <a:srgbClr val="000000"/>
                </a:solidFill>
                <a:effectLst/>
                <a:latin typeface="TimesNewRomanPSMT"/>
              </a:rPr>
              <a:t> Hulu Sungai Selatan.</a:t>
            </a:r>
            <a:r>
              <a:rPr kumimoji="0" lang="en-US" altLang="en-US" sz="1050" b="0" i="0" u="none" strike="noStrike" cap="none" normalizeH="0" baseline="0" dirty="0">
                <a:ln>
                  <a:noFill/>
                </a:ln>
                <a:solidFill>
                  <a:schemeClr val="tx1"/>
                </a:solidFill>
                <a:effectLst/>
              </a:rPr>
              <a:t> </a:t>
            </a:r>
            <a:br>
              <a:rPr kumimoji="0" lang="en-US" altLang="en-US" sz="2400" b="0" i="0" u="none" strike="noStrike" cap="none" normalizeH="0" baseline="0" dirty="0">
                <a:ln>
                  <a:noFill/>
                </a:ln>
                <a:solidFill>
                  <a:schemeClr val="tx1"/>
                </a:solidFill>
                <a:effectLst/>
                <a:latin typeface="Arial" panose="020B0604020202020204" pitchFamily="34" charset="0"/>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231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007D8-F0C9-15FB-4475-1B1F0DC19F6D}"/>
              </a:ext>
            </a:extLst>
          </p:cNvPr>
          <p:cNvSpPr>
            <a:spLocks noGrp="1"/>
          </p:cNvSpPr>
          <p:nvPr>
            <p:ph type="ctrTitle"/>
          </p:nvPr>
        </p:nvSpPr>
        <p:spPr>
          <a:xfrm>
            <a:off x="2688165" y="1859281"/>
            <a:ext cx="6815669" cy="4419600"/>
          </a:xfrm>
        </p:spPr>
        <p:txBody>
          <a:bodyPr/>
          <a:lstStyle/>
          <a:p>
            <a:r>
              <a:rPr lang="en-ID" sz="1800" b="0" i="0" dirty="0" err="1">
                <a:solidFill>
                  <a:srgbClr val="000000"/>
                </a:solidFill>
                <a:effectLst/>
                <a:latin typeface="TimesNewRomanPSMT"/>
              </a:rPr>
              <a:t>Jenis</a:t>
            </a:r>
            <a:r>
              <a:rPr lang="en-ID" sz="1800" b="0" i="0" dirty="0">
                <a:solidFill>
                  <a:srgbClr val="000000"/>
                </a:solidFill>
                <a:effectLst/>
                <a:latin typeface="TimesNewRomanPSMT"/>
              </a:rPr>
              <a:t> </a:t>
            </a:r>
            <a:r>
              <a:rPr lang="en-ID" sz="1800" b="0" i="0" dirty="0" err="1">
                <a:solidFill>
                  <a:srgbClr val="000000"/>
                </a:solidFill>
                <a:effectLst/>
                <a:latin typeface="TimesNewRomanPSMT"/>
              </a:rPr>
              <a:t>pelayanan</a:t>
            </a:r>
            <a:r>
              <a:rPr lang="en-ID" sz="1800" b="0" i="0" dirty="0">
                <a:solidFill>
                  <a:srgbClr val="000000"/>
                </a:solidFill>
                <a:effectLst/>
                <a:latin typeface="TimesNewRomanPSMT"/>
              </a:rPr>
              <a:t> </a:t>
            </a:r>
            <a:r>
              <a:rPr lang="en-ID" sz="1800" b="0" i="0" dirty="0" err="1">
                <a:solidFill>
                  <a:srgbClr val="000000"/>
                </a:solidFill>
                <a:effectLst/>
                <a:latin typeface="TimesNewRomanPSMT"/>
              </a:rPr>
              <a:t>dokumen</a:t>
            </a:r>
            <a:r>
              <a:rPr lang="en-ID" sz="1800" b="0" i="0" dirty="0">
                <a:solidFill>
                  <a:srgbClr val="000000"/>
                </a:solidFill>
                <a:effectLst/>
                <a:latin typeface="TimesNewRomanPSMT"/>
              </a:rPr>
              <a:t> yang </a:t>
            </a:r>
            <a:r>
              <a:rPr lang="en-ID" sz="1800" b="0" i="0" dirty="0" err="1">
                <a:solidFill>
                  <a:srgbClr val="000000"/>
                </a:solidFill>
                <a:effectLst/>
                <a:latin typeface="TimesNewRomanPSMT"/>
              </a:rPr>
              <a:t>dilaksanakan</a:t>
            </a:r>
            <a:r>
              <a:rPr lang="en-ID" sz="1800" b="0" i="0" dirty="0">
                <a:solidFill>
                  <a:srgbClr val="000000"/>
                </a:solidFill>
                <a:effectLst/>
                <a:latin typeface="TimesNewRomanPSMT"/>
              </a:rPr>
              <a:t> pada </a:t>
            </a:r>
            <a:r>
              <a:rPr lang="en-ID" sz="1800" b="0" i="0" dirty="0" err="1">
                <a:solidFill>
                  <a:srgbClr val="000000"/>
                </a:solidFill>
                <a:effectLst/>
                <a:latin typeface="TimesNewRomanPSMT"/>
              </a:rPr>
              <a:t>pelayanan</a:t>
            </a:r>
            <a:r>
              <a:rPr lang="en-ID" sz="1800" b="0" i="0" dirty="0">
                <a:solidFill>
                  <a:srgbClr val="000000"/>
                </a:solidFill>
                <a:effectLst/>
                <a:latin typeface="TimesNewRomanPSMT"/>
              </a:rPr>
              <a:t> </a:t>
            </a:r>
            <a:r>
              <a:rPr lang="en-ID" sz="1800" b="0" i="0" dirty="0" err="1">
                <a:solidFill>
                  <a:srgbClr val="000000"/>
                </a:solidFill>
                <a:effectLst/>
                <a:latin typeface="TimesNewRomanPSMT"/>
              </a:rPr>
              <a:t>mobil</a:t>
            </a:r>
            <a:r>
              <a:rPr lang="en-ID" sz="1800" dirty="0">
                <a:solidFill>
                  <a:srgbClr val="000000"/>
                </a:solidFill>
                <a:latin typeface="TimesNewRomanPSMT"/>
              </a:rPr>
              <a:t> </a:t>
            </a:r>
            <a:r>
              <a:rPr lang="en-ID" sz="1800" b="0" i="0" dirty="0" err="1">
                <a:solidFill>
                  <a:srgbClr val="000000"/>
                </a:solidFill>
                <a:effectLst/>
                <a:latin typeface="TimesNewRomanPSMT"/>
              </a:rPr>
              <a:t>keliling</a:t>
            </a:r>
            <a:r>
              <a:rPr lang="en-ID" sz="1800" b="0" i="0" dirty="0">
                <a:solidFill>
                  <a:srgbClr val="000000"/>
                </a:solidFill>
                <a:effectLst/>
                <a:latin typeface="TimesNewRomanPSMT"/>
              </a:rPr>
              <a:t> </a:t>
            </a:r>
            <a:r>
              <a:rPr lang="en-ID" sz="1800" b="0" i="0" dirty="0" err="1">
                <a:solidFill>
                  <a:srgbClr val="000000"/>
                </a:solidFill>
                <a:effectLst/>
                <a:latin typeface="TimesNewRomanPSMT"/>
              </a:rPr>
              <a:t>administrasi</a:t>
            </a:r>
            <a:r>
              <a:rPr lang="en-ID" sz="1800" b="0" i="0" dirty="0">
                <a:solidFill>
                  <a:srgbClr val="000000"/>
                </a:solidFill>
                <a:effectLst/>
                <a:latin typeface="TimesNewRomanPSMT"/>
              </a:rPr>
              <a:t> </a:t>
            </a:r>
            <a:r>
              <a:rPr lang="en-ID" sz="1800" b="0" i="0" dirty="0" err="1">
                <a:solidFill>
                  <a:srgbClr val="000000"/>
                </a:solidFill>
                <a:effectLst/>
                <a:latin typeface="TimesNewRomanPSMT"/>
              </a:rPr>
              <a:t>kependudukan</a:t>
            </a:r>
            <a:r>
              <a:rPr lang="en-ID" sz="1800" b="0" i="0" dirty="0">
                <a:solidFill>
                  <a:srgbClr val="000000"/>
                </a:solidFill>
                <a:effectLst/>
                <a:latin typeface="TimesNewRomanPSMT"/>
              </a:rPr>
              <a:t> </a:t>
            </a:r>
            <a:r>
              <a:rPr lang="en-ID" sz="1800" b="0" i="0" dirty="0" err="1">
                <a:solidFill>
                  <a:srgbClr val="000000"/>
                </a:solidFill>
                <a:effectLst/>
                <a:latin typeface="TimesNewRomanPSMT"/>
              </a:rPr>
              <a:t>dengan</a:t>
            </a:r>
            <a:r>
              <a:rPr lang="en-ID" sz="1800" b="0" i="0" dirty="0">
                <a:solidFill>
                  <a:srgbClr val="000000"/>
                </a:solidFill>
                <a:effectLst/>
                <a:latin typeface="TimesNewRomanPSMT"/>
              </a:rPr>
              <a:t> program </a:t>
            </a:r>
            <a:r>
              <a:rPr lang="en-ID" sz="1800" b="0" i="0" dirty="0" err="1">
                <a:solidFill>
                  <a:srgbClr val="000000"/>
                </a:solidFill>
                <a:effectLst/>
                <a:latin typeface="TimesNewRomanPSMT"/>
              </a:rPr>
              <a:t>Layanan</a:t>
            </a:r>
            <a:r>
              <a:rPr lang="en-ID" sz="1800" b="0" i="0" dirty="0">
                <a:solidFill>
                  <a:srgbClr val="000000"/>
                </a:solidFill>
                <a:effectLst/>
                <a:latin typeface="TimesNewRomanPSMT"/>
              </a:rPr>
              <a:t> </a:t>
            </a:r>
            <a:r>
              <a:rPr lang="en-ID" sz="1800" b="1" i="0" dirty="0">
                <a:solidFill>
                  <a:srgbClr val="000000"/>
                </a:solidFill>
                <a:effectLst/>
                <a:latin typeface="TimesNewRomanPSMT"/>
              </a:rPr>
              <a:t>KETUPAT PECEL </a:t>
            </a:r>
            <a:r>
              <a:rPr lang="en-ID" sz="1800" b="0" i="0" dirty="0" err="1">
                <a:solidFill>
                  <a:srgbClr val="000000"/>
                </a:solidFill>
                <a:effectLst/>
                <a:latin typeface="TimesNewRomanPSMT"/>
              </a:rPr>
              <a:t>ini</a:t>
            </a:r>
            <a:r>
              <a:rPr lang="en-ID" sz="1800" b="0" i="0" dirty="0">
                <a:solidFill>
                  <a:srgbClr val="000000"/>
                </a:solidFill>
                <a:effectLst/>
                <a:latin typeface="TimesNewRomanPSMT"/>
              </a:rPr>
              <a:t> </a:t>
            </a:r>
            <a:r>
              <a:rPr lang="en-ID" sz="1800" b="0" i="0" dirty="0" err="1">
                <a:solidFill>
                  <a:srgbClr val="000000"/>
                </a:solidFill>
                <a:effectLst/>
                <a:latin typeface="TimesNewRomanPSMT"/>
              </a:rPr>
              <a:t>adalah</a:t>
            </a:r>
            <a:r>
              <a:rPr lang="en-ID" sz="1800" b="0" i="0" dirty="0">
                <a:solidFill>
                  <a:srgbClr val="000000"/>
                </a:solidFill>
                <a:effectLst/>
                <a:latin typeface="TimesNewRomanPSMT"/>
              </a:rPr>
              <a:t>:</a:t>
            </a:r>
            <a:br>
              <a:rPr lang="en-ID" sz="1800" b="0" i="0" dirty="0">
                <a:solidFill>
                  <a:srgbClr val="000000"/>
                </a:solidFill>
                <a:effectLst/>
                <a:latin typeface="TimesNewRomanPSMT"/>
              </a:rPr>
            </a:br>
            <a:br>
              <a:rPr lang="en-ID" sz="1800" b="0" i="0" dirty="0">
                <a:solidFill>
                  <a:srgbClr val="000000"/>
                </a:solidFill>
                <a:effectLst/>
                <a:latin typeface="TimesNewRomanPSMT"/>
              </a:rPr>
            </a:br>
            <a:r>
              <a:rPr lang="en-ID" sz="1800" b="0" i="0" dirty="0">
                <a:solidFill>
                  <a:srgbClr val="000000"/>
                </a:solidFill>
                <a:effectLst/>
                <a:latin typeface="TimesNewRomanPSMT"/>
              </a:rPr>
              <a:t>1. KTP </a:t>
            </a:r>
            <a:r>
              <a:rPr lang="en-ID" sz="1800" b="0" i="0" dirty="0" err="1">
                <a:solidFill>
                  <a:srgbClr val="000000"/>
                </a:solidFill>
                <a:effectLst/>
                <a:latin typeface="TimesNewRomanPSMT"/>
              </a:rPr>
              <a:t>elektronik</a:t>
            </a:r>
            <a:br>
              <a:rPr lang="en-ID" sz="1800" b="0" i="0" dirty="0">
                <a:solidFill>
                  <a:srgbClr val="000000"/>
                </a:solidFill>
                <a:effectLst/>
                <a:latin typeface="TimesNewRomanPSMT"/>
              </a:rPr>
            </a:br>
            <a:r>
              <a:rPr lang="en-ID" sz="1800" b="0" i="0" dirty="0">
                <a:solidFill>
                  <a:srgbClr val="000000"/>
                </a:solidFill>
                <a:effectLst/>
                <a:latin typeface="TimesNewRomanPSMT"/>
              </a:rPr>
              <a:t>2. </a:t>
            </a:r>
            <a:r>
              <a:rPr lang="en-ID" sz="1800" b="0" i="0" dirty="0" err="1">
                <a:solidFill>
                  <a:srgbClr val="000000"/>
                </a:solidFill>
                <a:effectLst/>
                <a:latin typeface="TimesNewRomanPSMT"/>
              </a:rPr>
              <a:t>Kartu</a:t>
            </a:r>
            <a:r>
              <a:rPr lang="en-ID" sz="1800" b="0" i="0" dirty="0">
                <a:solidFill>
                  <a:srgbClr val="000000"/>
                </a:solidFill>
                <a:effectLst/>
                <a:latin typeface="TimesNewRomanPSMT"/>
              </a:rPr>
              <a:t> </a:t>
            </a:r>
            <a:r>
              <a:rPr lang="en-ID" sz="1800" b="0" i="0" dirty="0" err="1">
                <a:solidFill>
                  <a:srgbClr val="000000"/>
                </a:solidFill>
                <a:effectLst/>
                <a:latin typeface="TimesNewRomanPSMT"/>
              </a:rPr>
              <a:t>Keluarga</a:t>
            </a:r>
            <a:br>
              <a:rPr lang="en-ID" sz="1800" b="0" i="0" dirty="0">
                <a:solidFill>
                  <a:srgbClr val="000000"/>
                </a:solidFill>
                <a:effectLst/>
                <a:latin typeface="TimesNewRomanPSMT"/>
              </a:rPr>
            </a:br>
            <a:r>
              <a:rPr lang="en-ID" sz="1800" b="0" i="0" dirty="0">
                <a:solidFill>
                  <a:srgbClr val="000000"/>
                </a:solidFill>
                <a:effectLst/>
                <a:latin typeface="TimesNewRomanPSMT"/>
              </a:rPr>
              <a:t>3. </a:t>
            </a:r>
            <a:r>
              <a:rPr lang="en-ID" sz="1800" b="0" i="0" dirty="0" err="1">
                <a:solidFill>
                  <a:srgbClr val="000000"/>
                </a:solidFill>
                <a:effectLst/>
                <a:latin typeface="TimesNewRomanPSMT"/>
              </a:rPr>
              <a:t>Akta</a:t>
            </a:r>
            <a:r>
              <a:rPr lang="en-ID" sz="1800" b="0" i="0" dirty="0">
                <a:solidFill>
                  <a:srgbClr val="000000"/>
                </a:solidFill>
                <a:effectLst/>
                <a:latin typeface="TimesNewRomanPSMT"/>
              </a:rPr>
              <a:t> </a:t>
            </a:r>
            <a:r>
              <a:rPr lang="en-ID" sz="1800" b="0" i="0" dirty="0" err="1">
                <a:solidFill>
                  <a:srgbClr val="000000"/>
                </a:solidFill>
                <a:effectLst/>
                <a:latin typeface="TimesNewRomanPSMT"/>
              </a:rPr>
              <a:t>Kelahiran</a:t>
            </a:r>
            <a:br>
              <a:rPr lang="en-ID" sz="1800" b="0" i="0" dirty="0">
                <a:solidFill>
                  <a:srgbClr val="000000"/>
                </a:solidFill>
                <a:effectLst/>
                <a:latin typeface="TimesNewRomanPSMT"/>
              </a:rPr>
            </a:br>
            <a:r>
              <a:rPr lang="en-ID" sz="1800" b="0" i="0" dirty="0">
                <a:solidFill>
                  <a:srgbClr val="000000"/>
                </a:solidFill>
                <a:effectLst/>
                <a:latin typeface="TimesNewRomanPSMT"/>
              </a:rPr>
              <a:t>4. </a:t>
            </a:r>
            <a:r>
              <a:rPr lang="en-ID" sz="1800" b="0" i="0" dirty="0" err="1">
                <a:solidFill>
                  <a:srgbClr val="000000"/>
                </a:solidFill>
                <a:effectLst/>
                <a:latin typeface="TimesNewRomanPSMT"/>
              </a:rPr>
              <a:t>Akta</a:t>
            </a:r>
            <a:r>
              <a:rPr lang="en-ID" sz="1800" b="0" i="0" dirty="0">
                <a:solidFill>
                  <a:srgbClr val="000000"/>
                </a:solidFill>
                <a:effectLst/>
                <a:latin typeface="TimesNewRomanPSMT"/>
              </a:rPr>
              <a:t> </a:t>
            </a:r>
            <a:r>
              <a:rPr lang="en-ID" sz="1800" b="0" i="0" dirty="0" err="1">
                <a:solidFill>
                  <a:srgbClr val="000000"/>
                </a:solidFill>
                <a:effectLst/>
                <a:latin typeface="TimesNewRomanPSMT"/>
              </a:rPr>
              <a:t>Kematian</a:t>
            </a:r>
            <a:r>
              <a:rPr lang="en-ID" sz="1800" b="0" i="0" dirty="0">
                <a:solidFill>
                  <a:srgbClr val="000000"/>
                </a:solidFill>
                <a:effectLst/>
                <a:latin typeface="TimesNewRomanPSMT"/>
              </a:rPr>
              <a:t> 5</a:t>
            </a:r>
            <a:br>
              <a:rPr lang="en-ID" sz="1800" b="0" i="0" dirty="0">
                <a:solidFill>
                  <a:srgbClr val="000000"/>
                </a:solidFill>
                <a:effectLst/>
                <a:latin typeface="TimesNewRomanPSMT"/>
              </a:rPr>
            </a:br>
            <a:r>
              <a:rPr lang="en-ID" sz="1800" b="0" i="0" dirty="0">
                <a:solidFill>
                  <a:srgbClr val="000000"/>
                </a:solidFill>
                <a:effectLst/>
                <a:latin typeface="TimesNewRomanPSMT"/>
              </a:rPr>
              <a:t>5. </a:t>
            </a:r>
            <a:r>
              <a:rPr lang="en-ID" sz="1800" b="0" i="0" dirty="0" err="1">
                <a:solidFill>
                  <a:srgbClr val="000000"/>
                </a:solidFill>
                <a:effectLst/>
                <a:latin typeface="TimesNewRomanPSMT"/>
              </a:rPr>
              <a:t>Perekaman</a:t>
            </a:r>
            <a:r>
              <a:rPr lang="en-ID" sz="1800" b="0" i="0" dirty="0">
                <a:solidFill>
                  <a:srgbClr val="000000"/>
                </a:solidFill>
                <a:effectLst/>
                <a:latin typeface="TimesNewRomanPSMT"/>
              </a:rPr>
              <a:t> KTP-</a:t>
            </a:r>
            <a:r>
              <a:rPr lang="en-ID" sz="1800" b="0" i="0" dirty="0" err="1">
                <a:solidFill>
                  <a:srgbClr val="000000"/>
                </a:solidFill>
                <a:effectLst/>
                <a:latin typeface="TimesNewRomanPSMT"/>
              </a:rPr>
              <a:t>el</a:t>
            </a:r>
            <a:br>
              <a:rPr lang="en-ID" sz="1800" b="0" i="0" dirty="0">
                <a:solidFill>
                  <a:srgbClr val="000000"/>
                </a:solidFill>
                <a:effectLst/>
                <a:latin typeface="TimesNewRomanPSMT"/>
              </a:rPr>
            </a:br>
            <a:r>
              <a:rPr lang="en-ID" sz="1800" b="0" i="0" dirty="0">
                <a:solidFill>
                  <a:srgbClr val="000000"/>
                </a:solidFill>
                <a:effectLst/>
                <a:latin typeface="TimesNewRomanPSMT"/>
              </a:rPr>
              <a:t>6. KIA (</a:t>
            </a:r>
            <a:r>
              <a:rPr lang="en-ID" sz="1800" b="0" i="0" dirty="0" err="1">
                <a:solidFill>
                  <a:srgbClr val="000000"/>
                </a:solidFill>
                <a:effectLst/>
                <a:latin typeface="TimesNewRomanPSMT"/>
              </a:rPr>
              <a:t>Kartu</a:t>
            </a:r>
            <a:r>
              <a:rPr lang="en-ID" sz="1800" b="0" i="0" dirty="0">
                <a:solidFill>
                  <a:srgbClr val="000000"/>
                </a:solidFill>
                <a:effectLst/>
                <a:latin typeface="TimesNewRomanPSMT"/>
              </a:rPr>
              <a:t> </a:t>
            </a:r>
            <a:r>
              <a:rPr lang="en-ID" sz="1800" b="0" i="0" dirty="0" err="1">
                <a:solidFill>
                  <a:srgbClr val="000000"/>
                </a:solidFill>
                <a:effectLst/>
                <a:latin typeface="TimesNewRomanPSMT"/>
              </a:rPr>
              <a:t>Identitas</a:t>
            </a:r>
            <a:r>
              <a:rPr lang="en-ID" sz="1800" b="0" i="0" dirty="0">
                <a:solidFill>
                  <a:srgbClr val="000000"/>
                </a:solidFill>
                <a:effectLst/>
                <a:latin typeface="TimesNewRomanPSMT"/>
              </a:rPr>
              <a:t> Anak)</a:t>
            </a:r>
            <a:br>
              <a:rPr lang="en-ID" sz="1800" dirty="0">
                <a:solidFill>
                  <a:srgbClr val="000000"/>
                </a:solidFill>
                <a:latin typeface="TimesNewRomanPSMT"/>
              </a:rPr>
            </a:br>
            <a:br>
              <a:rPr lang="en-ID" dirty="0"/>
            </a:br>
            <a:endParaRPr lang="en-ID" dirty="0"/>
          </a:p>
        </p:txBody>
      </p:sp>
    </p:spTree>
    <p:extLst>
      <p:ext uri="{BB962C8B-B14F-4D97-AF65-F5344CB8AC3E}">
        <p14:creationId xmlns:p14="http://schemas.microsoft.com/office/powerpoint/2010/main" val="107480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740A-5B11-13FF-D0D5-B61305A9B603}"/>
              </a:ext>
            </a:extLst>
          </p:cNvPr>
          <p:cNvSpPr>
            <a:spLocks noGrp="1"/>
          </p:cNvSpPr>
          <p:nvPr>
            <p:ph type="title"/>
          </p:nvPr>
        </p:nvSpPr>
        <p:spPr>
          <a:xfrm>
            <a:off x="1295402" y="2296160"/>
            <a:ext cx="9601196" cy="4338319"/>
          </a:xfrm>
        </p:spPr>
        <p:txBody>
          <a:bodyPr>
            <a:normAutofit/>
          </a:bodyPr>
          <a:lstStyle/>
          <a:p>
            <a:r>
              <a:rPr lang="en-ID" sz="1800" b="0" i="0" dirty="0" err="1">
                <a:solidFill>
                  <a:srgbClr val="000000"/>
                </a:solidFill>
                <a:effectLst/>
                <a:latin typeface="TimesNewRomanPSMT"/>
              </a:rPr>
              <a:t>Kendala</a:t>
            </a:r>
            <a:r>
              <a:rPr lang="en-ID" sz="1800" b="0" i="0" dirty="0">
                <a:solidFill>
                  <a:srgbClr val="000000"/>
                </a:solidFill>
                <a:effectLst/>
                <a:latin typeface="TimesNewRomanPSMT"/>
              </a:rPr>
              <a:t> </a:t>
            </a:r>
            <a:r>
              <a:rPr lang="en-ID" sz="1800" b="0" i="0" dirty="0" err="1">
                <a:solidFill>
                  <a:srgbClr val="000000"/>
                </a:solidFill>
                <a:effectLst/>
                <a:latin typeface="TimesNewRomanPSMT"/>
              </a:rPr>
              <a:t>utama</a:t>
            </a:r>
            <a:r>
              <a:rPr lang="en-ID" sz="1800" b="0" i="0" dirty="0">
                <a:solidFill>
                  <a:srgbClr val="000000"/>
                </a:solidFill>
                <a:effectLst/>
                <a:latin typeface="TimesNewRomanPSMT"/>
              </a:rPr>
              <a:t> yang </a:t>
            </a:r>
            <a:r>
              <a:rPr lang="en-ID" sz="1800" b="0" i="0" dirty="0" err="1">
                <a:solidFill>
                  <a:srgbClr val="000000"/>
                </a:solidFill>
                <a:effectLst/>
                <a:latin typeface="TimesNewRomanPSMT"/>
              </a:rPr>
              <a:t>dihadapi</a:t>
            </a:r>
            <a:r>
              <a:rPr lang="en-ID" sz="1800" b="0" i="0" dirty="0">
                <a:solidFill>
                  <a:srgbClr val="000000"/>
                </a:solidFill>
                <a:effectLst/>
                <a:latin typeface="TimesNewRomanPSMT"/>
              </a:rPr>
              <a:t> </a:t>
            </a:r>
            <a:r>
              <a:rPr lang="en-ID" sz="1800" b="0" i="0" dirty="0" err="1">
                <a:solidFill>
                  <a:srgbClr val="000000"/>
                </a:solidFill>
                <a:effectLst/>
                <a:latin typeface="TimesNewRomanPSMT"/>
              </a:rPr>
              <a:t>adalah</a:t>
            </a:r>
            <a:r>
              <a:rPr lang="en-ID" sz="1800" b="0" i="0" dirty="0">
                <a:solidFill>
                  <a:srgbClr val="000000"/>
                </a:solidFill>
                <a:effectLst/>
                <a:latin typeface="TimesNewRomanPSMT"/>
              </a:rPr>
              <a:t> Masih </a:t>
            </a:r>
            <a:r>
              <a:rPr lang="en-ID" sz="1800" b="0" i="0" dirty="0" err="1">
                <a:solidFill>
                  <a:srgbClr val="000000"/>
                </a:solidFill>
                <a:effectLst/>
                <a:latin typeface="TimesNewRomanPSMT"/>
              </a:rPr>
              <a:t>adanya</a:t>
            </a:r>
            <a:r>
              <a:rPr lang="en-ID" sz="1800" b="0" i="0" dirty="0">
                <a:solidFill>
                  <a:srgbClr val="000000"/>
                </a:solidFill>
                <a:effectLst/>
                <a:latin typeface="TimesNewRomanPSMT"/>
              </a:rPr>
              <a:t> data yang </a:t>
            </a:r>
            <a:r>
              <a:rPr lang="en-ID" sz="1800" b="0" i="0" dirty="0" err="1">
                <a:solidFill>
                  <a:srgbClr val="000000"/>
                </a:solidFill>
                <a:effectLst/>
                <a:latin typeface="TimesNewRomanPSMT"/>
              </a:rPr>
              <a:t>bermasalah</a:t>
            </a:r>
            <a:r>
              <a:rPr lang="en-ID" sz="1800" b="0" i="0" dirty="0">
                <a:solidFill>
                  <a:srgbClr val="000000"/>
                </a:solidFill>
                <a:effectLst/>
                <a:latin typeface="TimesNewRomanPSMT"/>
              </a:rPr>
              <a:t> </a:t>
            </a:r>
            <a:r>
              <a:rPr lang="en-ID" sz="1800" b="0" i="0" dirty="0" err="1">
                <a:solidFill>
                  <a:srgbClr val="000000"/>
                </a:solidFill>
                <a:effectLst/>
                <a:latin typeface="TimesNewRomanPSMT"/>
              </a:rPr>
              <a:t>seperti</a:t>
            </a:r>
            <a:r>
              <a:rPr lang="en-ID" sz="1800" dirty="0">
                <a:solidFill>
                  <a:srgbClr val="000000"/>
                </a:solidFill>
                <a:latin typeface="TimesNewRomanPSMT"/>
              </a:rPr>
              <a:t> </a:t>
            </a:r>
            <a:r>
              <a:rPr lang="en-ID" sz="1800" b="0" i="0" dirty="0">
                <a:solidFill>
                  <a:srgbClr val="000000"/>
                </a:solidFill>
                <a:effectLst/>
                <a:latin typeface="TimesNewRomanPSMT"/>
              </a:rPr>
              <a:t>data </a:t>
            </a:r>
            <a:r>
              <a:rPr lang="en-ID" sz="1800" b="0" i="0" dirty="0" err="1">
                <a:solidFill>
                  <a:srgbClr val="000000"/>
                </a:solidFill>
                <a:effectLst/>
                <a:latin typeface="TimesNewRomanPSMT"/>
              </a:rPr>
              <a:t>anomali</a:t>
            </a:r>
            <a:r>
              <a:rPr lang="en-ID" sz="1800" b="0" i="0" dirty="0">
                <a:solidFill>
                  <a:srgbClr val="000000"/>
                </a:solidFill>
                <a:effectLst/>
                <a:latin typeface="TimesNewRomanPSMT"/>
              </a:rPr>
              <a:t> dan data </a:t>
            </a:r>
            <a:r>
              <a:rPr lang="en-ID" sz="1800" b="0" i="0" dirty="0" err="1">
                <a:solidFill>
                  <a:srgbClr val="000000"/>
                </a:solidFill>
                <a:effectLst/>
                <a:latin typeface="TimesNewRomanPSMT"/>
              </a:rPr>
              <a:t>ganda</a:t>
            </a:r>
            <a:r>
              <a:rPr lang="en-ID" sz="1800" b="0" i="0" dirty="0">
                <a:solidFill>
                  <a:srgbClr val="000000"/>
                </a:solidFill>
                <a:effectLst/>
                <a:latin typeface="TimesNewRomanPSMT"/>
              </a:rPr>
              <a:t> di database </a:t>
            </a:r>
            <a:r>
              <a:rPr lang="en-ID" sz="1800" b="0" i="0" dirty="0" err="1">
                <a:solidFill>
                  <a:srgbClr val="000000"/>
                </a:solidFill>
                <a:effectLst/>
                <a:latin typeface="TimesNewRomanPSMT"/>
              </a:rPr>
              <a:t>kependudukan</a:t>
            </a:r>
            <a:r>
              <a:rPr lang="en-ID" sz="1800" b="0" i="0" dirty="0">
                <a:solidFill>
                  <a:srgbClr val="000000"/>
                </a:solidFill>
                <a:effectLst/>
                <a:latin typeface="TimesNewRomanPSMT"/>
              </a:rPr>
              <a:t>. Data </a:t>
            </a:r>
            <a:r>
              <a:rPr lang="en-ID" sz="1800" b="0" i="0" dirty="0" err="1">
                <a:solidFill>
                  <a:srgbClr val="000000"/>
                </a:solidFill>
                <a:effectLst/>
                <a:latin typeface="TimesNewRomanPSMT"/>
              </a:rPr>
              <a:t>tersebut</a:t>
            </a:r>
            <a:r>
              <a:rPr lang="en-ID" sz="1800" b="0" i="0" dirty="0">
                <a:solidFill>
                  <a:srgbClr val="000000"/>
                </a:solidFill>
                <a:effectLst/>
                <a:latin typeface="TimesNewRomanPSMT"/>
              </a:rPr>
              <a:t> </a:t>
            </a:r>
            <a:r>
              <a:rPr lang="en-ID" sz="1800" b="0" i="0" dirty="0" err="1">
                <a:solidFill>
                  <a:srgbClr val="000000"/>
                </a:solidFill>
                <a:effectLst/>
                <a:latin typeface="TimesNewRomanPSMT"/>
              </a:rPr>
              <a:t>tidak</a:t>
            </a:r>
            <a:r>
              <a:rPr lang="en-ID" sz="1800" b="0" i="0" dirty="0">
                <a:solidFill>
                  <a:srgbClr val="000000"/>
                </a:solidFill>
                <a:effectLst/>
                <a:latin typeface="TimesNewRomanPSMT"/>
              </a:rPr>
              <a:t> </a:t>
            </a:r>
            <a:r>
              <a:rPr lang="en-ID" sz="1800" b="0" i="0" dirty="0" err="1">
                <a:solidFill>
                  <a:srgbClr val="000000"/>
                </a:solidFill>
                <a:effectLst/>
                <a:latin typeface="TimesNewRomanPSMT"/>
              </a:rPr>
              <a:t>dapat</a:t>
            </a:r>
            <a:r>
              <a:rPr lang="en-ID" sz="1800" b="0" i="0" dirty="0">
                <a:solidFill>
                  <a:srgbClr val="000000"/>
                </a:solidFill>
                <a:effectLst/>
                <a:latin typeface="TimesNewRomanPSMT"/>
              </a:rPr>
              <a:t> </a:t>
            </a:r>
            <a:r>
              <a:rPr lang="en-ID" sz="1800" b="0" i="0" dirty="0" err="1">
                <a:solidFill>
                  <a:srgbClr val="000000"/>
                </a:solidFill>
                <a:effectLst/>
                <a:latin typeface="TimesNewRomanPSMT"/>
              </a:rPr>
              <a:t>langsung</a:t>
            </a:r>
            <a:r>
              <a:rPr lang="en-ID" sz="1800" b="0" i="0" dirty="0">
                <a:solidFill>
                  <a:srgbClr val="000000"/>
                </a:solidFill>
                <a:effectLst/>
                <a:latin typeface="TimesNewRomanPSMT"/>
              </a:rPr>
              <a:t> </a:t>
            </a:r>
            <a:r>
              <a:rPr lang="en-ID" sz="1800" b="0" i="0" dirty="0" err="1">
                <a:solidFill>
                  <a:srgbClr val="000000"/>
                </a:solidFill>
                <a:effectLst/>
                <a:latin typeface="TimesNewRomanPSMT"/>
              </a:rPr>
              <a:t>digunakan</a:t>
            </a:r>
            <a:r>
              <a:rPr lang="en-ID" sz="1800" b="0" i="0" dirty="0">
                <a:solidFill>
                  <a:srgbClr val="000000"/>
                </a:solidFill>
                <a:effectLst/>
                <a:latin typeface="TimesNewRomanPSMT"/>
              </a:rPr>
              <a:t> </a:t>
            </a:r>
            <a:r>
              <a:rPr lang="en-ID" sz="1800" b="0" i="0" dirty="0" err="1">
                <a:solidFill>
                  <a:srgbClr val="000000"/>
                </a:solidFill>
                <a:effectLst/>
                <a:latin typeface="TimesNewRomanPSMT"/>
              </a:rPr>
              <a:t>untuk</a:t>
            </a:r>
            <a:r>
              <a:rPr lang="en-ID" sz="1800" b="0" i="0" dirty="0">
                <a:solidFill>
                  <a:srgbClr val="000000"/>
                </a:solidFill>
                <a:effectLst/>
                <a:latin typeface="TimesNewRomanPSMT"/>
              </a:rPr>
              <a:t> </a:t>
            </a:r>
            <a:r>
              <a:rPr lang="en-ID" sz="1800" b="0" i="0" dirty="0" err="1">
                <a:solidFill>
                  <a:srgbClr val="000000"/>
                </a:solidFill>
                <a:effectLst/>
                <a:latin typeface="TimesNewRomanPSMT"/>
              </a:rPr>
              <a:t>pelayanan</a:t>
            </a:r>
            <a:r>
              <a:rPr lang="en-ID" sz="1800" b="0" i="0" dirty="0">
                <a:solidFill>
                  <a:srgbClr val="000000"/>
                </a:solidFill>
                <a:effectLst/>
                <a:latin typeface="TimesNewRomanPSMT"/>
              </a:rPr>
              <a:t> </a:t>
            </a:r>
            <a:r>
              <a:rPr lang="en-ID" sz="1800" b="0" i="0" dirty="0" err="1">
                <a:solidFill>
                  <a:srgbClr val="000000"/>
                </a:solidFill>
                <a:effectLst/>
                <a:latin typeface="TimesNewRomanPSMT"/>
              </a:rPr>
              <a:t>tetapi</a:t>
            </a:r>
            <a:r>
              <a:rPr lang="en-ID" sz="1800" b="0" i="0" dirty="0">
                <a:solidFill>
                  <a:srgbClr val="000000"/>
                </a:solidFill>
                <a:effectLst/>
                <a:latin typeface="TimesNewRomanPSMT"/>
              </a:rPr>
              <a:t> </a:t>
            </a:r>
            <a:r>
              <a:rPr lang="en-ID" sz="1800" b="0" i="0" dirty="0" err="1">
                <a:solidFill>
                  <a:srgbClr val="000000"/>
                </a:solidFill>
                <a:effectLst/>
                <a:latin typeface="TimesNewRomanPSMT"/>
              </a:rPr>
              <a:t>harus</a:t>
            </a:r>
            <a:r>
              <a:rPr lang="en-ID" sz="1800" b="0" i="0" dirty="0">
                <a:solidFill>
                  <a:srgbClr val="000000"/>
                </a:solidFill>
                <a:effectLst/>
                <a:latin typeface="TimesNewRomanPSMT"/>
              </a:rPr>
              <a:t> </a:t>
            </a:r>
            <a:r>
              <a:rPr lang="en-ID" sz="1800" b="0" i="0" dirty="0" err="1">
                <a:solidFill>
                  <a:srgbClr val="000000"/>
                </a:solidFill>
                <a:effectLst/>
                <a:latin typeface="TimesNewRomanPSMT"/>
              </a:rPr>
              <a:t>dibersihkan</a:t>
            </a:r>
            <a:r>
              <a:rPr lang="en-ID" sz="1800" b="0" i="0" dirty="0">
                <a:solidFill>
                  <a:srgbClr val="000000"/>
                </a:solidFill>
                <a:effectLst/>
                <a:latin typeface="TimesNewRomanPSMT"/>
              </a:rPr>
              <a:t>/</a:t>
            </a:r>
            <a:r>
              <a:rPr lang="en-ID" sz="1800" b="0" i="0" dirty="0" err="1">
                <a:solidFill>
                  <a:srgbClr val="000000"/>
                </a:solidFill>
                <a:effectLst/>
                <a:latin typeface="TimesNewRomanPSMT"/>
              </a:rPr>
              <a:t>diselesaikan</a:t>
            </a:r>
            <a:r>
              <a:rPr lang="en-ID" sz="1800" b="0" i="0" dirty="0">
                <a:solidFill>
                  <a:srgbClr val="000000"/>
                </a:solidFill>
                <a:effectLst/>
                <a:latin typeface="TimesNewRomanPSMT"/>
              </a:rPr>
              <a:t> </a:t>
            </a:r>
            <a:r>
              <a:rPr lang="en-ID" sz="1800" b="0" i="0" dirty="0" err="1">
                <a:solidFill>
                  <a:srgbClr val="000000"/>
                </a:solidFill>
                <a:effectLst/>
                <a:latin typeface="TimesNewRomanPSMT"/>
              </a:rPr>
              <a:t>terlebih</a:t>
            </a:r>
            <a:r>
              <a:rPr lang="en-ID" sz="1800" b="0" i="0" dirty="0">
                <a:solidFill>
                  <a:srgbClr val="000000"/>
                </a:solidFill>
                <a:effectLst/>
                <a:latin typeface="TimesNewRomanPSMT"/>
              </a:rPr>
              <a:t> </a:t>
            </a:r>
            <a:r>
              <a:rPr lang="en-ID" sz="1800" b="0" i="0" dirty="0" err="1">
                <a:solidFill>
                  <a:srgbClr val="000000"/>
                </a:solidFill>
                <a:effectLst/>
                <a:latin typeface="TimesNewRomanPSMT"/>
              </a:rPr>
              <a:t>dahulu</a:t>
            </a:r>
            <a:r>
              <a:rPr lang="en-ID" sz="1800" b="0" i="0" dirty="0">
                <a:solidFill>
                  <a:srgbClr val="000000"/>
                </a:solidFill>
                <a:effectLst/>
                <a:latin typeface="TimesNewRomanPSMT"/>
              </a:rPr>
              <a:t> </a:t>
            </a:r>
            <a:r>
              <a:rPr lang="en-ID" sz="1800" b="0" i="0" dirty="0" err="1">
                <a:solidFill>
                  <a:srgbClr val="000000"/>
                </a:solidFill>
                <a:effectLst/>
                <a:latin typeface="TimesNewRomanPSMT"/>
              </a:rPr>
              <a:t>permasalahannya</a:t>
            </a:r>
            <a:r>
              <a:rPr lang="en-ID" sz="1800" b="0" i="0" dirty="0">
                <a:solidFill>
                  <a:srgbClr val="000000"/>
                </a:solidFill>
                <a:effectLst/>
                <a:latin typeface="TimesNewRomanPSMT"/>
              </a:rPr>
              <a:t> </a:t>
            </a:r>
            <a:r>
              <a:rPr lang="en-ID" sz="1800" b="0" i="0" dirty="0" err="1">
                <a:solidFill>
                  <a:srgbClr val="000000"/>
                </a:solidFill>
                <a:effectLst/>
                <a:latin typeface="TimesNewRomanPSMT"/>
              </a:rPr>
              <a:t>dengan</a:t>
            </a:r>
            <a:r>
              <a:rPr lang="en-ID" sz="1800" b="0" i="0" dirty="0">
                <a:solidFill>
                  <a:srgbClr val="000000"/>
                </a:solidFill>
                <a:effectLst/>
                <a:latin typeface="TimesNewRomanPSMT"/>
              </a:rPr>
              <a:t> </a:t>
            </a:r>
            <a:r>
              <a:rPr lang="en-ID" sz="1800" b="0" i="0" dirty="0" err="1">
                <a:solidFill>
                  <a:srgbClr val="000000"/>
                </a:solidFill>
                <a:effectLst/>
                <a:latin typeface="TimesNewRomanPSMT"/>
              </a:rPr>
              <a:t>verifikasi</a:t>
            </a:r>
            <a:r>
              <a:rPr lang="en-ID" sz="1800" b="0" i="0" dirty="0">
                <a:solidFill>
                  <a:srgbClr val="000000"/>
                </a:solidFill>
                <a:effectLst/>
                <a:latin typeface="TimesNewRomanPSMT"/>
              </a:rPr>
              <a:t> data </a:t>
            </a:r>
            <a:r>
              <a:rPr lang="en-ID" sz="1800" b="0" i="0" dirty="0" err="1">
                <a:solidFill>
                  <a:srgbClr val="000000"/>
                </a:solidFill>
                <a:effectLst/>
                <a:latin typeface="TimesNewRomanPSMT"/>
              </a:rPr>
              <a:t>ke</a:t>
            </a:r>
            <a:r>
              <a:rPr lang="en-ID" sz="1800" b="0" i="0" dirty="0">
                <a:solidFill>
                  <a:srgbClr val="000000"/>
                </a:solidFill>
                <a:effectLst/>
                <a:latin typeface="TimesNewRomanPSMT"/>
              </a:rPr>
              <a:t> </a:t>
            </a:r>
            <a:r>
              <a:rPr lang="en-ID" sz="1800" b="0" i="0" dirty="0" err="1">
                <a:solidFill>
                  <a:srgbClr val="000000"/>
                </a:solidFill>
                <a:effectLst/>
                <a:latin typeface="TimesNewRomanPSMT"/>
              </a:rPr>
              <a:t>pusat</a:t>
            </a:r>
            <a:r>
              <a:rPr lang="en-ID" sz="1800" b="0" i="0" dirty="0">
                <a:solidFill>
                  <a:srgbClr val="000000"/>
                </a:solidFill>
                <a:effectLst/>
                <a:latin typeface="TimesNewRomanPSMT"/>
              </a:rPr>
              <a:t> (Kementerian </a:t>
            </a:r>
            <a:r>
              <a:rPr lang="en-ID" sz="1800" b="0" i="0" dirty="0" err="1">
                <a:solidFill>
                  <a:srgbClr val="000000"/>
                </a:solidFill>
                <a:effectLst/>
                <a:latin typeface="TimesNewRomanPSMT"/>
              </a:rPr>
              <a:t>Dalam</a:t>
            </a:r>
            <a:r>
              <a:rPr lang="en-ID" sz="1800" b="0" i="0" dirty="0">
                <a:solidFill>
                  <a:srgbClr val="000000"/>
                </a:solidFill>
                <a:effectLst/>
                <a:latin typeface="TimesNewRomanPSMT"/>
              </a:rPr>
              <a:t> Negeri).</a:t>
            </a:r>
            <a:br>
              <a:rPr lang="en-ID" sz="1800" b="0" i="0" dirty="0">
                <a:solidFill>
                  <a:srgbClr val="000000"/>
                </a:solidFill>
                <a:effectLst/>
                <a:latin typeface="TimesNewRomanPSMT"/>
              </a:rPr>
            </a:br>
            <a:r>
              <a:rPr lang="en-ID" sz="1800" b="0" i="0" dirty="0" err="1">
                <a:solidFill>
                  <a:srgbClr val="000000"/>
                </a:solidFill>
                <a:effectLst/>
                <a:latin typeface="TimesNewRomanPSMT"/>
              </a:rPr>
              <a:t>Koneksi</a:t>
            </a:r>
            <a:r>
              <a:rPr lang="en-ID" sz="1800" b="0" i="0" dirty="0">
                <a:solidFill>
                  <a:srgbClr val="000000"/>
                </a:solidFill>
                <a:effectLst/>
                <a:latin typeface="TimesNewRomanPSMT"/>
              </a:rPr>
              <a:t> </a:t>
            </a:r>
            <a:r>
              <a:rPr lang="en-ID" sz="1800" b="0" i="0" dirty="0" err="1">
                <a:solidFill>
                  <a:srgbClr val="000000"/>
                </a:solidFill>
                <a:effectLst/>
                <a:latin typeface="TimesNewRomanPSMT"/>
              </a:rPr>
              <a:t>jaringan</a:t>
            </a:r>
            <a:r>
              <a:rPr lang="en-ID" sz="1800" b="0" i="0" dirty="0">
                <a:solidFill>
                  <a:srgbClr val="000000"/>
                </a:solidFill>
                <a:effectLst/>
                <a:latin typeface="TimesNewRomanPSMT"/>
              </a:rPr>
              <a:t> </a:t>
            </a:r>
            <a:r>
              <a:rPr lang="en-ID" sz="1800" b="0" i="0" dirty="0" err="1">
                <a:solidFill>
                  <a:srgbClr val="000000"/>
                </a:solidFill>
                <a:effectLst/>
                <a:latin typeface="TimesNewRomanPSMT"/>
              </a:rPr>
              <a:t>antara</a:t>
            </a:r>
            <a:r>
              <a:rPr lang="en-ID" sz="1800" b="0" i="0" dirty="0">
                <a:solidFill>
                  <a:srgbClr val="000000"/>
                </a:solidFill>
                <a:effectLst/>
                <a:latin typeface="TimesNewRomanPSMT"/>
              </a:rPr>
              <a:t> </a:t>
            </a:r>
            <a:r>
              <a:rPr lang="en-ID" sz="1800" b="0" i="0" dirty="0" err="1">
                <a:solidFill>
                  <a:srgbClr val="000000"/>
                </a:solidFill>
                <a:effectLst/>
                <a:latin typeface="TimesNewRomanPSMT"/>
              </a:rPr>
              <a:t>sistem</a:t>
            </a:r>
            <a:r>
              <a:rPr lang="en-ID" sz="1800" b="0" i="0" dirty="0">
                <a:solidFill>
                  <a:srgbClr val="000000"/>
                </a:solidFill>
                <a:effectLst/>
                <a:latin typeface="TimesNewRomanPSMT"/>
              </a:rPr>
              <a:t> </a:t>
            </a:r>
            <a:r>
              <a:rPr lang="en-ID" sz="1800" b="0" i="0" dirty="0" err="1">
                <a:solidFill>
                  <a:srgbClr val="000000"/>
                </a:solidFill>
                <a:effectLst/>
                <a:latin typeface="TimesNewRomanPSMT"/>
              </a:rPr>
              <a:t>aplikasi</a:t>
            </a:r>
            <a:r>
              <a:rPr lang="en-ID" sz="1800" b="0" i="0" dirty="0">
                <a:solidFill>
                  <a:srgbClr val="000000"/>
                </a:solidFill>
                <a:effectLst/>
                <a:latin typeface="TimesNewRomanPSMT"/>
              </a:rPr>
              <a:t> di Bus </a:t>
            </a:r>
            <a:r>
              <a:rPr lang="en-ID" sz="1800" b="0" i="0" dirty="0" err="1">
                <a:solidFill>
                  <a:srgbClr val="000000"/>
                </a:solidFill>
                <a:effectLst/>
                <a:latin typeface="TimesNewRomanPSMT"/>
              </a:rPr>
              <a:t>keliling</a:t>
            </a:r>
            <a:r>
              <a:rPr lang="en-ID" sz="1800" b="0" i="0" dirty="0">
                <a:solidFill>
                  <a:srgbClr val="000000"/>
                </a:solidFill>
                <a:effectLst/>
                <a:latin typeface="TimesNewRomanPSMT"/>
              </a:rPr>
              <a:t> </a:t>
            </a:r>
            <a:r>
              <a:rPr lang="en-ID" sz="1800" b="0" i="0" dirty="0" err="1">
                <a:solidFill>
                  <a:srgbClr val="000000"/>
                </a:solidFill>
                <a:effectLst/>
                <a:latin typeface="TimesNewRomanPSMT"/>
              </a:rPr>
              <a:t>dengan</a:t>
            </a:r>
            <a:r>
              <a:rPr lang="en-ID" sz="1800" b="0" i="0" dirty="0">
                <a:solidFill>
                  <a:srgbClr val="000000"/>
                </a:solidFill>
                <a:effectLst/>
                <a:latin typeface="TimesNewRomanPSMT"/>
              </a:rPr>
              <a:t> server database </a:t>
            </a:r>
            <a:r>
              <a:rPr lang="en-ID" sz="1800" b="0" i="0" dirty="0" err="1">
                <a:solidFill>
                  <a:srgbClr val="000000"/>
                </a:solidFill>
                <a:effectLst/>
                <a:latin typeface="TimesNewRomanPSMT"/>
              </a:rPr>
              <a:t>kependudukan</a:t>
            </a:r>
            <a:r>
              <a:rPr lang="en-ID" sz="1800" b="0" i="0" dirty="0">
                <a:solidFill>
                  <a:srgbClr val="000000"/>
                </a:solidFill>
                <a:effectLst/>
                <a:latin typeface="TimesNewRomanPSMT"/>
              </a:rPr>
              <a:t> di Dinas </a:t>
            </a:r>
            <a:r>
              <a:rPr lang="en-ID" sz="1800" b="0" i="0" dirty="0" err="1">
                <a:solidFill>
                  <a:srgbClr val="000000"/>
                </a:solidFill>
                <a:effectLst/>
                <a:latin typeface="TimesNewRomanPSMT"/>
              </a:rPr>
              <a:t>Kependudukan</a:t>
            </a:r>
            <a:r>
              <a:rPr lang="en-ID" sz="1800" b="0" i="0" dirty="0">
                <a:solidFill>
                  <a:srgbClr val="000000"/>
                </a:solidFill>
                <a:effectLst/>
                <a:latin typeface="TimesNewRomanPSMT"/>
              </a:rPr>
              <a:t> dan </a:t>
            </a:r>
            <a:r>
              <a:rPr lang="en-ID" sz="1800" b="0" i="0" dirty="0" err="1">
                <a:solidFill>
                  <a:srgbClr val="000000"/>
                </a:solidFill>
                <a:effectLst/>
                <a:latin typeface="TimesNewRomanPSMT"/>
              </a:rPr>
              <a:t>Pencatatan</a:t>
            </a:r>
            <a:r>
              <a:rPr lang="en-ID" sz="1800" b="0" i="0" dirty="0">
                <a:solidFill>
                  <a:srgbClr val="000000"/>
                </a:solidFill>
                <a:effectLst/>
                <a:latin typeface="TimesNewRomanPSMT"/>
              </a:rPr>
              <a:t> </a:t>
            </a:r>
            <a:r>
              <a:rPr lang="en-ID" sz="1800" b="0" i="0" dirty="0" err="1">
                <a:solidFill>
                  <a:srgbClr val="000000"/>
                </a:solidFill>
                <a:effectLst/>
                <a:latin typeface="TimesNewRomanPSMT"/>
              </a:rPr>
              <a:t>Sipil</a:t>
            </a:r>
            <a:r>
              <a:rPr lang="en-ID" sz="1800" b="0" i="0" dirty="0">
                <a:solidFill>
                  <a:srgbClr val="000000"/>
                </a:solidFill>
                <a:effectLst/>
                <a:latin typeface="TimesNewRomanPSMT"/>
              </a:rPr>
              <a:t> </a:t>
            </a:r>
            <a:r>
              <a:rPr lang="en-ID" sz="1800" b="0" i="0" dirty="0" err="1">
                <a:solidFill>
                  <a:srgbClr val="000000"/>
                </a:solidFill>
                <a:effectLst/>
                <a:latin typeface="TimesNewRomanPSMT"/>
              </a:rPr>
              <a:t>maupun</a:t>
            </a:r>
            <a:r>
              <a:rPr lang="en-ID" sz="1800" b="0" i="0" dirty="0">
                <a:solidFill>
                  <a:srgbClr val="000000"/>
                </a:solidFill>
                <a:effectLst/>
                <a:latin typeface="TimesNewRomanPSMT"/>
              </a:rPr>
              <a:t> </a:t>
            </a:r>
            <a:r>
              <a:rPr lang="en-ID" sz="1800" b="0" i="0" dirty="0" err="1">
                <a:solidFill>
                  <a:srgbClr val="000000"/>
                </a:solidFill>
                <a:effectLst/>
                <a:latin typeface="TimesNewRomanPSMT"/>
              </a:rPr>
              <a:t>dengan</a:t>
            </a:r>
            <a:r>
              <a:rPr lang="en-ID" sz="1800" b="0" i="0" dirty="0">
                <a:solidFill>
                  <a:srgbClr val="000000"/>
                </a:solidFill>
                <a:effectLst/>
                <a:latin typeface="TimesNewRomanPSMT"/>
              </a:rPr>
              <a:t> server di Pusat juga </a:t>
            </a:r>
            <a:r>
              <a:rPr lang="en-ID" sz="1800" b="0" i="0" dirty="0" err="1">
                <a:solidFill>
                  <a:srgbClr val="000000"/>
                </a:solidFill>
                <a:effectLst/>
                <a:latin typeface="TimesNewRomanPSMT"/>
              </a:rPr>
              <a:t>menjadi</a:t>
            </a:r>
            <a:r>
              <a:rPr lang="en-ID" sz="1800" b="0" i="0" dirty="0">
                <a:solidFill>
                  <a:srgbClr val="000000"/>
                </a:solidFill>
                <a:effectLst/>
                <a:latin typeface="TimesNewRomanPSMT"/>
              </a:rPr>
              <a:t> </a:t>
            </a:r>
            <a:r>
              <a:rPr lang="en-ID" sz="1800" b="0" i="0" dirty="0" err="1">
                <a:solidFill>
                  <a:srgbClr val="000000"/>
                </a:solidFill>
                <a:effectLst/>
                <a:latin typeface="TimesNewRomanPSMT"/>
              </a:rPr>
              <a:t>kendala</a:t>
            </a:r>
            <a:r>
              <a:rPr lang="en-ID" sz="1800" b="0" i="0" dirty="0">
                <a:solidFill>
                  <a:srgbClr val="000000"/>
                </a:solidFill>
                <a:effectLst/>
                <a:latin typeface="TimesNewRomanPSMT"/>
              </a:rPr>
              <a:t>. Karena </a:t>
            </a:r>
            <a:r>
              <a:rPr lang="en-ID" sz="1800" b="0" i="0" dirty="0" err="1">
                <a:solidFill>
                  <a:srgbClr val="000000"/>
                </a:solidFill>
                <a:effectLst/>
                <a:latin typeface="TimesNewRomanPSMT"/>
              </a:rPr>
              <a:t>pelayanan</a:t>
            </a:r>
            <a:r>
              <a:rPr lang="en-ID" sz="1800" b="0" i="0" dirty="0">
                <a:solidFill>
                  <a:srgbClr val="000000"/>
                </a:solidFill>
                <a:effectLst/>
                <a:latin typeface="TimesNewRomanPSMT"/>
              </a:rPr>
              <a:t> pada </a:t>
            </a:r>
            <a:r>
              <a:rPr lang="en-ID" sz="1800" b="0" i="0" dirty="0" err="1">
                <a:solidFill>
                  <a:srgbClr val="000000"/>
                </a:solidFill>
                <a:effectLst/>
                <a:latin typeface="TimesNewRomanPSMT"/>
              </a:rPr>
              <a:t>mobil</a:t>
            </a:r>
            <a:r>
              <a:rPr lang="en-ID" sz="1800" b="0" i="0" dirty="0">
                <a:solidFill>
                  <a:srgbClr val="000000"/>
                </a:solidFill>
                <a:effectLst/>
                <a:latin typeface="TimesNewRomanPSMT"/>
              </a:rPr>
              <a:t> </a:t>
            </a:r>
            <a:r>
              <a:rPr lang="en-ID" sz="1800" b="0" i="0" dirty="0" err="1">
                <a:solidFill>
                  <a:srgbClr val="000000"/>
                </a:solidFill>
                <a:effectLst/>
                <a:latin typeface="TimesNewRomanPSMT"/>
              </a:rPr>
              <a:t>keliling</a:t>
            </a:r>
            <a:r>
              <a:rPr lang="en-ID" sz="1800" b="0" i="0" dirty="0">
                <a:solidFill>
                  <a:srgbClr val="000000"/>
                </a:solidFill>
                <a:effectLst/>
                <a:latin typeface="TimesNewRomanPSMT"/>
              </a:rPr>
              <a:t> </a:t>
            </a:r>
            <a:r>
              <a:rPr lang="en-ID" sz="1800" b="0" i="0" dirty="0" err="1">
                <a:solidFill>
                  <a:srgbClr val="000000"/>
                </a:solidFill>
                <a:effectLst/>
                <a:latin typeface="TimesNewRomanPSMT"/>
              </a:rPr>
              <a:t>adalah</a:t>
            </a:r>
            <a:r>
              <a:rPr lang="en-ID" sz="1800" b="0" i="0" dirty="0">
                <a:solidFill>
                  <a:srgbClr val="000000"/>
                </a:solidFill>
                <a:effectLst/>
                <a:latin typeface="TimesNewRomanPSMT"/>
              </a:rPr>
              <a:t> online  </a:t>
            </a:r>
            <a:r>
              <a:rPr lang="en-ID" sz="1800" b="0" i="0" dirty="0" err="1">
                <a:solidFill>
                  <a:srgbClr val="000000"/>
                </a:solidFill>
                <a:effectLst/>
                <a:latin typeface="TimesNewRomanPSMT"/>
              </a:rPr>
              <a:t>sehingga</a:t>
            </a:r>
            <a:r>
              <a:rPr lang="en-ID" sz="1800" b="0" i="0" dirty="0">
                <a:solidFill>
                  <a:srgbClr val="000000"/>
                </a:solidFill>
                <a:effectLst/>
                <a:latin typeface="TimesNewRomanPSMT"/>
              </a:rPr>
              <a:t> </a:t>
            </a:r>
            <a:r>
              <a:rPr lang="en-ID" sz="1800" b="0" i="0" dirty="0" err="1">
                <a:solidFill>
                  <a:srgbClr val="000000"/>
                </a:solidFill>
                <a:effectLst/>
                <a:latin typeface="TimesNewRomanPSMT"/>
              </a:rPr>
              <a:t>dokumen</a:t>
            </a:r>
            <a:r>
              <a:rPr lang="en-ID" sz="1800" b="0" i="0" dirty="0">
                <a:solidFill>
                  <a:srgbClr val="000000"/>
                </a:solidFill>
                <a:effectLst/>
                <a:latin typeface="TimesNewRomanPSMT"/>
              </a:rPr>
              <a:t> </a:t>
            </a:r>
            <a:r>
              <a:rPr lang="en-ID" sz="1800" b="0" i="0" dirty="0" err="1">
                <a:solidFill>
                  <a:srgbClr val="000000"/>
                </a:solidFill>
                <a:effectLst/>
                <a:latin typeface="TimesNewRomanPSMT"/>
              </a:rPr>
              <a:t>bisa</a:t>
            </a:r>
            <a:r>
              <a:rPr lang="en-ID" sz="1800" b="0" i="0" dirty="0">
                <a:solidFill>
                  <a:srgbClr val="000000"/>
                </a:solidFill>
                <a:effectLst/>
                <a:latin typeface="TimesNewRomanPSMT"/>
              </a:rPr>
              <a:t> </a:t>
            </a:r>
            <a:r>
              <a:rPr lang="en-ID" sz="1800" b="0" i="0" dirty="0" err="1">
                <a:solidFill>
                  <a:srgbClr val="000000"/>
                </a:solidFill>
                <a:effectLst/>
                <a:latin typeface="TimesNewRomanPSMT"/>
              </a:rPr>
              <a:t>langsung</a:t>
            </a:r>
            <a:r>
              <a:rPr lang="en-ID" sz="1800" b="0" i="0" dirty="0">
                <a:solidFill>
                  <a:srgbClr val="000000"/>
                </a:solidFill>
                <a:effectLst/>
                <a:latin typeface="TimesNewRomanPSMT"/>
              </a:rPr>
              <a:t> </a:t>
            </a:r>
            <a:r>
              <a:rPr lang="en-ID" sz="1800" b="0" i="0" dirty="0" err="1">
                <a:solidFill>
                  <a:srgbClr val="000000"/>
                </a:solidFill>
                <a:effectLst/>
                <a:latin typeface="TimesNewRomanPSMT"/>
              </a:rPr>
              <a:t>dicetak</a:t>
            </a:r>
            <a:r>
              <a:rPr lang="en-ID" sz="1800" b="0" i="0" dirty="0">
                <a:solidFill>
                  <a:srgbClr val="000000"/>
                </a:solidFill>
                <a:effectLst/>
                <a:latin typeface="TimesNewRomanPSMT"/>
              </a:rPr>
              <a:t> </a:t>
            </a:r>
            <a:r>
              <a:rPr lang="en-ID" sz="1800" b="0" i="0" dirty="0" err="1">
                <a:solidFill>
                  <a:srgbClr val="000000"/>
                </a:solidFill>
                <a:effectLst/>
                <a:latin typeface="TimesNewRomanPSMT"/>
              </a:rPr>
              <a:t>apabila</a:t>
            </a:r>
            <a:r>
              <a:rPr lang="en-ID" sz="1800" b="0" i="0" dirty="0">
                <a:solidFill>
                  <a:srgbClr val="000000"/>
                </a:solidFill>
                <a:effectLst/>
                <a:latin typeface="TimesNewRomanPSMT"/>
              </a:rPr>
              <a:t> </a:t>
            </a:r>
            <a:r>
              <a:rPr lang="en-ID" sz="1800" b="0" i="0" dirty="0" err="1">
                <a:solidFill>
                  <a:srgbClr val="000000"/>
                </a:solidFill>
                <a:effectLst/>
                <a:latin typeface="TimesNewRomanPSMT"/>
              </a:rPr>
              <a:t>datanya</a:t>
            </a:r>
            <a:r>
              <a:rPr lang="en-ID" sz="1800" b="0" i="0" dirty="0">
                <a:solidFill>
                  <a:srgbClr val="000000"/>
                </a:solidFill>
                <a:effectLst/>
                <a:latin typeface="TimesNewRomanPSMT"/>
              </a:rPr>
              <a:t> </a:t>
            </a:r>
            <a:r>
              <a:rPr lang="en-ID" sz="1800" b="0" i="0" dirty="0" err="1">
                <a:solidFill>
                  <a:srgbClr val="000000"/>
                </a:solidFill>
                <a:effectLst/>
                <a:latin typeface="TimesNewRomanPSMT"/>
              </a:rPr>
              <a:t>sudah</a:t>
            </a:r>
            <a:r>
              <a:rPr lang="en-ID" sz="1800" b="0" i="0" dirty="0">
                <a:solidFill>
                  <a:srgbClr val="000000"/>
                </a:solidFill>
                <a:effectLst/>
                <a:latin typeface="TimesNewRomanPSMT"/>
              </a:rPr>
              <a:t> </a:t>
            </a:r>
            <a:r>
              <a:rPr lang="en-ID" sz="1800" b="0" i="0" dirty="0" err="1">
                <a:solidFill>
                  <a:srgbClr val="000000"/>
                </a:solidFill>
                <a:effectLst/>
                <a:latin typeface="TimesNewRomanPSMT"/>
              </a:rPr>
              <a:t>terdapat</a:t>
            </a:r>
            <a:r>
              <a:rPr lang="en-ID" sz="1800" b="0" i="0" dirty="0">
                <a:solidFill>
                  <a:srgbClr val="000000"/>
                </a:solidFill>
                <a:effectLst/>
                <a:latin typeface="TimesNewRomanPSMT"/>
              </a:rPr>
              <a:t> di database </a:t>
            </a:r>
            <a:r>
              <a:rPr lang="en-ID" sz="1800" b="0" i="0" dirty="0" err="1">
                <a:solidFill>
                  <a:srgbClr val="000000"/>
                </a:solidFill>
                <a:effectLst/>
                <a:latin typeface="TimesNewRomanPSMT"/>
              </a:rPr>
              <a:t>sehingga</a:t>
            </a:r>
            <a:r>
              <a:rPr lang="en-ID" sz="1800" b="0" i="0" dirty="0">
                <a:solidFill>
                  <a:srgbClr val="000000"/>
                </a:solidFill>
                <a:effectLst/>
                <a:latin typeface="TimesNewRomanPSMT"/>
              </a:rPr>
              <a:t> </a:t>
            </a:r>
            <a:r>
              <a:rPr lang="en-ID" sz="1800" b="0" i="0" dirty="0" err="1">
                <a:solidFill>
                  <a:srgbClr val="000000"/>
                </a:solidFill>
                <a:effectLst/>
                <a:latin typeface="TimesNewRomanPSMT"/>
              </a:rPr>
              <a:t>apabila</a:t>
            </a:r>
            <a:r>
              <a:rPr lang="en-ID" sz="1800" b="0" i="0" dirty="0">
                <a:solidFill>
                  <a:srgbClr val="000000"/>
                </a:solidFill>
                <a:effectLst/>
                <a:latin typeface="TimesNewRomanPSMT"/>
              </a:rPr>
              <a:t> </a:t>
            </a:r>
            <a:r>
              <a:rPr lang="en-ID" sz="1800" b="0" i="0" dirty="0" err="1">
                <a:solidFill>
                  <a:srgbClr val="000000"/>
                </a:solidFill>
                <a:effectLst/>
                <a:latin typeface="TimesNewRomanPSMT"/>
              </a:rPr>
              <a:t>ada</a:t>
            </a:r>
            <a:r>
              <a:rPr lang="en-ID" sz="1800" b="0" i="0" dirty="0">
                <a:solidFill>
                  <a:srgbClr val="000000"/>
                </a:solidFill>
                <a:effectLst/>
                <a:latin typeface="TimesNewRomanPSMT"/>
              </a:rPr>
              <a:t> </a:t>
            </a:r>
            <a:r>
              <a:rPr lang="en-ID" sz="1800" b="0" i="0" dirty="0" err="1">
                <a:solidFill>
                  <a:srgbClr val="000000"/>
                </a:solidFill>
                <a:effectLst/>
                <a:latin typeface="TimesNewRomanPSMT"/>
              </a:rPr>
              <a:t>gangguan</a:t>
            </a:r>
            <a:r>
              <a:rPr lang="en-ID" sz="1800" b="0" i="0" dirty="0">
                <a:solidFill>
                  <a:srgbClr val="000000"/>
                </a:solidFill>
                <a:effectLst/>
                <a:latin typeface="TimesNewRomanPSMT"/>
              </a:rPr>
              <a:t> pada </a:t>
            </a:r>
            <a:r>
              <a:rPr lang="en-ID" sz="1800" b="0" i="0" dirty="0" err="1">
                <a:solidFill>
                  <a:srgbClr val="000000"/>
                </a:solidFill>
                <a:effectLst/>
                <a:latin typeface="TimesNewRomanPSMT"/>
              </a:rPr>
              <a:t>jaringan</a:t>
            </a:r>
            <a:r>
              <a:rPr lang="en-ID" sz="1800" b="0" i="0" dirty="0">
                <a:solidFill>
                  <a:srgbClr val="000000"/>
                </a:solidFill>
                <a:effectLst/>
                <a:latin typeface="TimesNewRomanPSMT"/>
              </a:rPr>
              <a:t> </a:t>
            </a:r>
            <a:r>
              <a:rPr lang="en-ID" sz="1800" b="0" i="0" dirty="0" err="1">
                <a:solidFill>
                  <a:srgbClr val="000000"/>
                </a:solidFill>
                <a:effectLst/>
                <a:latin typeface="TimesNewRomanPSMT"/>
              </a:rPr>
              <a:t>maka</a:t>
            </a:r>
            <a:r>
              <a:rPr lang="en-ID" sz="1800" b="0" i="0" dirty="0">
                <a:solidFill>
                  <a:srgbClr val="000000"/>
                </a:solidFill>
                <a:effectLst/>
                <a:latin typeface="TimesNewRomanPSMT"/>
              </a:rPr>
              <a:t> </a:t>
            </a:r>
            <a:r>
              <a:rPr lang="en-ID" sz="1800" b="0" i="0" dirty="0" err="1">
                <a:solidFill>
                  <a:srgbClr val="000000"/>
                </a:solidFill>
                <a:effectLst/>
                <a:latin typeface="TimesNewRomanPSMT"/>
              </a:rPr>
              <a:t>pelayanan</a:t>
            </a:r>
            <a:r>
              <a:rPr lang="en-ID" sz="1800" b="0" i="0" dirty="0">
                <a:solidFill>
                  <a:srgbClr val="000000"/>
                </a:solidFill>
                <a:effectLst/>
                <a:latin typeface="TimesNewRomanPSMT"/>
              </a:rPr>
              <a:t> juga </a:t>
            </a:r>
            <a:r>
              <a:rPr lang="en-ID" sz="1800" b="0" i="0" dirty="0" err="1">
                <a:solidFill>
                  <a:srgbClr val="000000"/>
                </a:solidFill>
                <a:effectLst/>
                <a:latin typeface="TimesNewRomanPSMT"/>
              </a:rPr>
              <a:t>tidak</a:t>
            </a:r>
            <a:r>
              <a:rPr lang="en-ID" sz="1800" b="0" i="0" dirty="0">
                <a:solidFill>
                  <a:srgbClr val="000000"/>
                </a:solidFill>
                <a:effectLst/>
                <a:latin typeface="TimesNewRomanPSMT"/>
              </a:rPr>
              <a:t> </a:t>
            </a:r>
            <a:r>
              <a:rPr lang="en-ID" sz="1800" b="0" i="0" dirty="0" err="1">
                <a:solidFill>
                  <a:srgbClr val="000000"/>
                </a:solidFill>
                <a:effectLst/>
                <a:latin typeface="TimesNewRomanPSMT"/>
              </a:rPr>
              <a:t>bisa</a:t>
            </a:r>
            <a:r>
              <a:rPr lang="en-ID" sz="1800" b="0" i="0" dirty="0">
                <a:solidFill>
                  <a:srgbClr val="000000"/>
                </a:solidFill>
                <a:effectLst/>
                <a:latin typeface="TimesNewRomanPSMT"/>
              </a:rPr>
              <a:t> </a:t>
            </a:r>
            <a:r>
              <a:rPr lang="en-ID" sz="1800" b="0" i="0" dirty="0" err="1">
                <a:solidFill>
                  <a:srgbClr val="000000"/>
                </a:solidFill>
                <a:effectLst/>
                <a:latin typeface="TimesNewRomanPSMT"/>
              </a:rPr>
              <a:t>berjalan</a:t>
            </a:r>
            <a:r>
              <a:rPr lang="en-ID" sz="1800" b="0" i="0" dirty="0">
                <a:solidFill>
                  <a:srgbClr val="000000"/>
                </a:solidFill>
                <a:effectLst/>
                <a:latin typeface="TimesNewRomanPSMT"/>
              </a:rPr>
              <a:t> </a:t>
            </a:r>
            <a:r>
              <a:rPr lang="en-ID" sz="1800" b="0" i="0" dirty="0" err="1">
                <a:solidFill>
                  <a:srgbClr val="000000"/>
                </a:solidFill>
                <a:effectLst/>
                <a:latin typeface="TimesNewRomanPSMT"/>
              </a:rPr>
              <a:t>dengan</a:t>
            </a:r>
            <a:r>
              <a:rPr lang="en-ID" sz="1800" b="0" i="0" dirty="0">
                <a:solidFill>
                  <a:srgbClr val="000000"/>
                </a:solidFill>
                <a:effectLst/>
                <a:latin typeface="TimesNewRomanPSMT"/>
              </a:rPr>
              <a:t> </a:t>
            </a:r>
            <a:r>
              <a:rPr lang="en-ID" sz="1800" b="0" i="0" dirty="0" err="1">
                <a:solidFill>
                  <a:srgbClr val="000000"/>
                </a:solidFill>
                <a:effectLst/>
                <a:latin typeface="TimesNewRomanPSMT"/>
              </a:rPr>
              <a:t>baik</a:t>
            </a:r>
            <a:r>
              <a:rPr lang="en-ID" sz="1800" b="0" i="0" dirty="0">
                <a:solidFill>
                  <a:srgbClr val="000000"/>
                </a:solidFill>
                <a:effectLst/>
                <a:latin typeface="TimesNewRomanPSMT"/>
              </a:rPr>
              <a:t>. </a:t>
            </a:r>
            <a:r>
              <a:rPr lang="en-ID" sz="1800" b="0" i="0" dirty="0" err="1">
                <a:solidFill>
                  <a:srgbClr val="000000"/>
                </a:solidFill>
                <a:effectLst/>
                <a:latin typeface="TimesNewRomanPSMT"/>
              </a:rPr>
              <a:t>Untuk</a:t>
            </a:r>
            <a:r>
              <a:rPr lang="en-ID" sz="1800" b="0" i="0" dirty="0">
                <a:solidFill>
                  <a:srgbClr val="000000"/>
                </a:solidFill>
                <a:effectLst/>
                <a:latin typeface="TimesNewRomanPSMT"/>
              </a:rPr>
              <a:t> </a:t>
            </a:r>
            <a:r>
              <a:rPr lang="en-ID" sz="1800" b="0" i="0" dirty="0" err="1">
                <a:solidFill>
                  <a:srgbClr val="000000"/>
                </a:solidFill>
                <a:effectLst/>
                <a:latin typeface="TimesNewRomanPSMT"/>
              </a:rPr>
              <a:t>mengatasi</a:t>
            </a:r>
            <a:r>
              <a:rPr lang="en-ID" sz="1800" b="0" i="0" dirty="0">
                <a:solidFill>
                  <a:srgbClr val="000000"/>
                </a:solidFill>
                <a:effectLst/>
                <a:latin typeface="TimesNewRomanPSMT"/>
              </a:rPr>
              <a:t> </a:t>
            </a:r>
            <a:r>
              <a:rPr lang="en-ID" sz="1800" b="0" i="0" dirty="0" err="1">
                <a:solidFill>
                  <a:srgbClr val="000000"/>
                </a:solidFill>
                <a:effectLst/>
                <a:latin typeface="TimesNewRomanPSMT"/>
              </a:rPr>
              <a:t>permasalahan</a:t>
            </a:r>
            <a:r>
              <a:rPr lang="en-ID" sz="1800" b="0" i="0" dirty="0">
                <a:solidFill>
                  <a:srgbClr val="000000"/>
                </a:solidFill>
                <a:effectLst/>
                <a:latin typeface="TimesNewRomanPSMT"/>
              </a:rPr>
              <a:t> </a:t>
            </a:r>
            <a:r>
              <a:rPr lang="en-ID" sz="1800" b="0" i="0" dirty="0" err="1">
                <a:solidFill>
                  <a:srgbClr val="000000"/>
                </a:solidFill>
                <a:effectLst/>
                <a:latin typeface="TimesNewRomanPSMT"/>
              </a:rPr>
              <a:t>tersebut</a:t>
            </a:r>
            <a:r>
              <a:rPr lang="en-ID" sz="1800" b="0" i="0" dirty="0">
                <a:solidFill>
                  <a:srgbClr val="000000"/>
                </a:solidFill>
                <a:effectLst/>
                <a:latin typeface="TimesNewRomanPSMT"/>
              </a:rPr>
              <a:t>, </a:t>
            </a:r>
            <a:r>
              <a:rPr lang="en-ID" sz="1800" b="0" i="0" dirty="0" err="1">
                <a:solidFill>
                  <a:srgbClr val="000000"/>
                </a:solidFill>
                <a:effectLst/>
                <a:latin typeface="TimesNewRomanPSMT"/>
              </a:rPr>
              <a:t>maka</a:t>
            </a:r>
            <a:r>
              <a:rPr lang="en-ID" sz="1800" b="0" i="0" dirty="0">
                <a:solidFill>
                  <a:srgbClr val="000000"/>
                </a:solidFill>
                <a:effectLst/>
                <a:latin typeface="TimesNewRomanPSMT"/>
              </a:rPr>
              <a:t> </a:t>
            </a:r>
            <a:r>
              <a:rPr lang="en-ID" sz="1800" b="0" i="0" dirty="0" err="1">
                <a:solidFill>
                  <a:srgbClr val="000000"/>
                </a:solidFill>
                <a:effectLst/>
                <a:latin typeface="TimesNewRomanPSMT"/>
              </a:rPr>
              <a:t>pelayanan</a:t>
            </a:r>
            <a:r>
              <a:rPr lang="en-ID" sz="1800" b="0" i="0" dirty="0">
                <a:solidFill>
                  <a:srgbClr val="000000"/>
                </a:solidFill>
                <a:effectLst/>
                <a:latin typeface="TimesNewRomanPSMT"/>
              </a:rPr>
              <a:t> </a:t>
            </a:r>
            <a:r>
              <a:rPr lang="en-ID" sz="1800" b="0" i="0" dirty="0" err="1">
                <a:solidFill>
                  <a:srgbClr val="000000"/>
                </a:solidFill>
                <a:effectLst/>
                <a:latin typeface="TimesNewRomanPSMT"/>
              </a:rPr>
              <a:t>dilakukan</a:t>
            </a:r>
            <a:r>
              <a:rPr lang="en-ID" sz="1800" b="0" i="0" dirty="0">
                <a:solidFill>
                  <a:srgbClr val="000000"/>
                </a:solidFill>
                <a:effectLst/>
                <a:latin typeface="TimesNewRomanPSMT"/>
              </a:rPr>
              <a:t> </a:t>
            </a:r>
            <a:r>
              <a:rPr lang="en-ID" sz="1800" b="0" i="0" dirty="0" err="1">
                <a:solidFill>
                  <a:srgbClr val="000000"/>
                </a:solidFill>
                <a:effectLst/>
                <a:latin typeface="TimesNewRomanPSMT"/>
              </a:rPr>
              <a:t>secara</a:t>
            </a:r>
            <a:r>
              <a:rPr lang="en-ID" sz="1800" b="0" i="0" dirty="0">
                <a:solidFill>
                  <a:srgbClr val="000000"/>
                </a:solidFill>
                <a:effectLst/>
                <a:latin typeface="TimesNewRomanPSMT"/>
              </a:rPr>
              <a:t> offline </a:t>
            </a:r>
            <a:r>
              <a:rPr lang="en-ID" sz="1800" b="0" i="0" dirty="0" err="1">
                <a:solidFill>
                  <a:srgbClr val="000000"/>
                </a:solidFill>
                <a:effectLst/>
                <a:latin typeface="TimesNewRomanPSMT"/>
              </a:rPr>
              <a:t>dengan</a:t>
            </a:r>
            <a:r>
              <a:rPr lang="en-ID" sz="1800" b="0" i="0" dirty="0">
                <a:solidFill>
                  <a:srgbClr val="000000"/>
                </a:solidFill>
                <a:effectLst/>
                <a:latin typeface="TimesNewRomanPSMT"/>
              </a:rPr>
              <a:t> </a:t>
            </a:r>
            <a:r>
              <a:rPr lang="en-ID" sz="1800" b="0" i="0" dirty="0" err="1">
                <a:solidFill>
                  <a:srgbClr val="000000"/>
                </a:solidFill>
                <a:effectLst/>
                <a:latin typeface="TimesNewRomanPSMT"/>
              </a:rPr>
              <a:t>menerima</a:t>
            </a:r>
            <a:r>
              <a:rPr lang="en-ID" sz="1800" b="0" i="0" dirty="0">
                <a:solidFill>
                  <a:srgbClr val="000000"/>
                </a:solidFill>
                <a:effectLst/>
                <a:latin typeface="TimesNewRomanPSMT"/>
              </a:rPr>
              <a:t> </a:t>
            </a:r>
            <a:r>
              <a:rPr lang="en-ID" sz="1800" b="0" i="0" dirty="0" err="1">
                <a:solidFill>
                  <a:srgbClr val="000000"/>
                </a:solidFill>
                <a:effectLst/>
                <a:latin typeface="TimesNewRomanPSMT"/>
              </a:rPr>
              <a:t>berkas</a:t>
            </a:r>
            <a:r>
              <a:rPr lang="en-ID" sz="1800" b="0" i="0" dirty="0">
                <a:solidFill>
                  <a:srgbClr val="000000"/>
                </a:solidFill>
                <a:effectLst/>
                <a:latin typeface="TimesNewRomanPSMT"/>
              </a:rPr>
              <a:t> </a:t>
            </a:r>
            <a:r>
              <a:rPr lang="en-ID" sz="1800" b="0" i="0" dirty="0" err="1">
                <a:solidFill>
                  <a:srgbClr val="000000"/>
                </a:solidFill>
                <a:effectLst/>
                <a:latin typeface="TimesNewRomanPSMT"/>
              </a:rPr>
              <a:t>permohonan</a:t>
            </a:r>
            <a:r>
              <a:rPr lang="en-ID" sz="1800" b="0" i="0" dirty="0">
                <a:solidFill>
                  <a:srgbClr val="000000"/>
                </a:solidFill>
                <a:effectLst/>
                <a:latin typeface="TimesNewRomanPSMT"/>
              </a:rPr>
              <a:t> dan </a:t>
            </a:r>
            <a:r>
              <a:rPr lang="en-ID" sz="1800" b="0" i="0" dirty="0" err="1">
                <a:solidFill>
                  <a:srgbClr val="000000"/>
                </a:solidFill>
                <a:effectLst/>
                <a:latin typeface="TimesNewRomanPSMT"/>
              </a:rPr>
              <a:t>diberikan</a:t>
            </a:r>
            <a:r>
              <a:rPr lang="en-ID" sz="1800" b="0" i="0" dirty="0">
                <a:solidFill>
                  <a:srgbClr val="000000"/>
                </a:solidFill>
                <a:effectLst/>
                <a:latin typeface="TimesNewRomanPSMT"/>
              </a:rPr>
              <a:t> </a:t>
            </a:r>
            <a:r>
              <a:rPr lang="en-ID" sz="1800" b="0" i="0" dirty="0" err="1">
                <a:solidFill>
                  <a:srgbClr val="000000"/>
                </a:solidFill>
                <a:effectLst/>
                <a:latin typeface="TimesNewRomanPSMT"/>
              </a:rPr>
              <a:t>tanda</a:t>
            </a:r>
            <a:r>
              <a:rPr lang="en-ID" sz="1800" b="0" i="0" dirty="0">
                <a:solidFill>
                  <a:srgbClr val="000000"/>
                </a:solidFill>
                <a:effectLst/>
                <a:latin typeface="TimesNewRomanPSMT"/>
              </a:rPr>
              <a:t> </a:t>
            </a:r>
            <a:r>
              <a:rPr lang="en-ID" sz="1800" b="0" i="0" dirty="0" err="1">
                <a:solidFill>
                  <a:srgbClr val="000000"/>
                </a:solidFill>
                <a:effectLst/>
                <a:latin typeface="TimesNewRomanPSMT"/>
              </a:rPr>
              <a:t>terima</a:t>
            </a:r>
            <a:r>
              <a:rPr lang="en-ID" sz="1800" b="0" i="0" dirty="0">
                <a:solidFill>
                  <a:srgbClr val="000000"/>
                </a:solidFill>
                <a:effectLst/>
                <a:latin typeface="TimesNewRomanPSMT"/>
              </a:rPr>
              <a:t> </a:t>
            </a:r>
            <a:r>
              <a:rPr lang="en-ID" sz="1800" b="0" i="0" dirty="0" err="1">
                <a:solidFill>
                  <a:srgbClr val="000000"/>
                </a:solidFill>
                <a:effectLst/>
                <a:latin typeface="TimesNewRomanPSMT"/>
              </a:rPr>
              <a:t>untuk</a:t>
            </a:r>
            <a:r>
              <a:rPr lang="en-ID" sz="1800" b="0" i="0" dirty="0">
                <a:solidFill>
                  <a:srgbClr val="000000"/>
                </a:solidFill>
                <a:effectLst/>
                <a:latin typeface="TimesNewRomanPSMT"/>
              </a:rPr>
              <a:t> </a:t>
            </a:r>
            <a:r>
              <a:rPr lang="en-ID" sz="1800" b="0" i="0" dirty="0" err="1">
                <a:solidFill>
                  <a:srgbClr val="000000"/>
                </a:solidFill>
                <a:effectLst/>
                <a:latin typeface="TimesNewRomanPSMT"/>
              </a:rPr>
              <a:t>pengambilan</a:t>
            </a:r>
            <a:r>
              <a:rPr lang="en-ID" sz="1800" b="0" i="0" dirty="0">
                <a:solidFill>
                  <a:srgbClr val="000000"/>
                </a:solidFill>
                <a:effectLst/>
                <a:latin typeface="TimesNewRomanPSMT"/>
              </a:rPr>
              <a:t> </a:t>
            </a:r>
            <a:r>
              <a:rPr lang="en-ID" sz="1800" b="0" i="0" dirty="0" err="1">
                <a:solidFill>
                  <a:srgbClr val="000000"/>
                </a:solidFill>
                <a:effectLst/>
                <a:latin typeface="TimesNewRomanPSMT"/>
              </a:rPr>
              <a:t>dokumen</a:t>
            </a:r>
            <a:r>
              <a:rPr lang="en-ID" sz="1800" b="0" i="0" dirty="0">
                <a:solidFill>
                  <a:srgbClr val="000000"/>
                </a:solidFill>
                <a:effectLst/>
                <a:latin typeface="TimesNewRomanPSMT"/>
              </a:rPr>
              <a:t> yang </a:t>
            </a:r>
            <a:r>
              <a:rPr lang="en-ID" sz="1800" b="0" i="0" dirty="0" err="1">
                <a:solidFill>
                  <a:srgbClr val="000000"/>
                </a:solidFill>
                <a:effectLst/>
                <a:latin typeface="TimesNewRomanPSMT"/>
              </a:rPr>
              <a:t>sudah</a:t>
            </a:r>
            <a:r>
              <a:rPr lang="en-ID" sz="1800" b="0" i="0" dirty="0">
                <a:solidFill>
                  <a:srgbClr val="000000"/>
                </a:solidFill>
                <a:effectLst/>
                <a:latin typeface="TimesNewRomanPSMT"/>
              </a:rPr>
              <a:t> </a:t>
            </a:r>
            <a:r>
              <a:rPr lang="en-ID" sz="1800" b="0" i="0" dirty="0" err="1">
                <a:solidFill>
                  <a:srgbClr val="000000"/>
                </a:solidFill>
                <a:effectLst/>
                <a:latin typeface="TimesNewRomanPSMT"/>
              </a:rPr>
              <a:t>jadi</a:t>
            </a:r>
            <a:r>
              <a:rPr lang="en-ID" sz="1800" b="0" i="0" dirty="0">
                <a:solidFill>
                  <a:srgbClr val="000000"/>
                </a:solidFill>
                <a:effectLst/>
                <a:latin typeface="TimesNewRomanPSMT"/>
              </a:rPr>
              <a:t> di Dinas </a:t>
            </a:r>
            <a:r>
              <a:rPr lang="en-ID" sz="1800" b="0" i="0" dirty="0" err="1">
                <a:solidFill>
                  <a:srgbClr val="000000"/>
                </a:solidFill>
                <a:effectLst/>
                <a:latin typeface="TimesNewRomanPSMT"/>
              </a:rPr>
              <a:t>Kependudukan</a:t>
            </a:r>
            <a:r>
              <a:rPr lang="en-ID" sz="1800" b="0" i="0" dirty="0">
                <a:solidFill>
                  <a:srgbClr val="000000"/>
                </a:solidFill>
                <a:effectLst/>
                <a:latin typeface="TimesNewRomanPSMT"/>
              </a:rPr>
              <a:t> dan </a:t>
            </a:r>
            <a:r>
              <a:rPr lang="en-ID" sz="1800" b="0" i="0" dirty="0" err="1">
                <a:solidFill>
                  <a:srgbClr val="000000"/>
                </a:solidFill>
                <a:effectLst/>
                <a:latin typeface="TimesNewRomanPSMT"/>
              </a:rPr>
              <a:t>Pencatatan</a:t>
            </a:r>
            <a:r>
              <a:rPr lang="en-ID" sz="1800" b="0" i="0" dirty="0">
                <a:solidFill>
                  <a:srgbClr val="000000"/>
                </a:solidFill>
                <a:effectLst/>
                <a:latin typeface="TimesNewRomanPSMT"/>
              </a:rPr>
              <a:t> </a:t>
            </a:r>
            <a:r>
              <a:rPr lang="en-ID" sz="1800" b="0" i="0" dirty="0" err="1">
                <a:solidFill>
                  <a:srgbClr val="000000"/>
                </a:solidFill>
                <a:effectLst/>
                <a:latin typeface="TimesNewRomanPSMT"/>
              </a:rPr>
              <a:t>Sipil</a:t>
            </a:r>
            <a:r>
              <a:rPr lang="en-ID" sz="1800" dirty="0">
                <a:solidFill>
                  <a:srgbClr val="000000"/>
                </a:solidFill>
                <a:latin typeface="TimesNewRomanPSMT"/>
              </a:rPr>
              <a:t>. Proses </a:t>
            </a:r>
            <a:r>
              <a:rPr lang="en-ID" sz="1800" dirty="0" err="1">
                <a:solidFill>
                  <a:srgbClr val="000000"/>
                </a:solidFill>
                <a:latin typeface="TimesNewRomanPSMT"/>
              </a:rPr>
              <a:t>pencetakan</a:t>
            </a:r>
            <a:r>
              <a:rPr lang="en-ID" sz="1800" dirty="0">
                <a:solidFill>
                  <a:srgbClr val="000000"/>
                </a:solidFill>
                <a:latin typeface="TimesNewRomanPSMT"/>
              </a:rPr>
              <a:t> </a:t>
            </a:r>
            <a:r>
              <a:rPr lang="en-ID" sz="1800" dirty="0" err="1">
                <a:solidFill>
                  <a:srgbClr val="000000"/>
                </a:solidFill>
                <a:latin typeface="TimesNewRomanPSMT"/>
              </a:rPr>
              <a:t>dokumennya</a:t>
            </a:r>
            <a:r>
              <a:rPr lang="en-ID" sz="1800" dirty="0">
                <a:solidFill>
                  <a:srgbClr val="000000"/>
                </a:solidFill>
                <a:latin typeface="TimesNewRomanPSMT"/>
              </a:rPr>
              <a:t> </a:t>
            </a:r>
            <a:r>
              <a:rPr lang="en-ID" sz="1800" dirty="0" err="1">
                <a:solidFill>
                  <a:srgbClr val="000000"/>
                </a:solidFill>
                <a:latin typeface="TimesNewRomanPSMT"/>
              </a:rPr>
              <a:t>akan</a:t>
            </a:r>
            <a:r>
              <a:rPr lang="en-ID" sz="1800" dirty="0">
                <a:solidFill>
                  <a:srgbClr val="000000"/>
                </a:solidFill>
                <a:latin typeface="TimesNewRomanPSMT"/>
              </a:rPr>
              <a:t> </a:t>
            </a:r>
            <a:r>
              <a:rPr lang="en-ID" sz="1800" dirty="0" err="1">
                <a:solidFill>
                  <a:srgbClr val="000000"/>
                </a:solidFill>
                <a:latin typeface="TimesNewRomanPSMT"/>
              </a:rPr>
              <a:t>dilakukannya</a:t>
            </a:r>
            <a:r>
              <a:rPr lang="en-ID" sz="1800" dirty="0">
                <a:solidFill>
                  <a:srgbClr val="000000"/>
                </a:solidFill>
                <a:latin typeface="TimesNewRomanPSMT"/>
              </a:rPr>
              <a:t> </a:t>
            </a:r>
            <a:r>
              <a:rPr lang="en-ID" sz="1800" dirty="0" err="1">
                <a:solidFill>
                  <a:srgbClr val="000000"/>
                </a:solidFill>
                <a:latin typeface="TimesNewRomanPSMT"/>
              </a:rPr>
              <a:t>dikantor</a:t>
            </a:r>
            <a:r>
              <a:rPr lang="en-ID" sz="1800" dirty="0">
                <a:solidFill>
                  <a:srgbClr val="000000"/>
                </a:solidFill>
                <a:latin typeface="TimesNewRomanPSMT"/>
              </a:rPr>
              <a:t> </a:t>
            </a:r>
            <a:r>
              <a:rPr lang="en-ID" sz="1800" dirty="0" err="1">
                <a:solidFill>
                  <a:srgbClr val="000000"/>
                </a:solidFill>
                <a:latin typeface="TimesNewRomanPSMT"/>
              </a:rPr>
              <a:t>pelayanan</a:t>
            </a:r>
            <a:r>
              <a:rPr lang="en-ID" sz="1800" dirty="0">
                <a:solidFill>
                  <a:srgbClr val="000000"/>
                </a:solidFill>
                <a:latin typeface="TimesNewRomanPSMT"/>
              </a:rPr>
              <a:t> </a:t>
            </a:r>
            <a:br>
              <a:rPr lang="en-ID" dirty="0"/>
            </a:br>
            <a:endParaRPr lang="en-ID" dirty="0"/>
          </a:p>
        </p:txBody>
      </p:sp>
      <p:sp>
        <p:nvSpPr>
          <p:cNvPr id="3" name="TextBox 2">
            <a:extLst>
              <a:ext uri="{FF2B5EF4-FFF2-40B4-BE49-F238E27FC236}">
                <a16:creationId xmlns:a16="http://schemas.microsoft.com/office/drawing/2014/main" id="{8BF65C48-3E94-42E5-EF1C-762481B34E90}"/>
              </a:ext>
            </a:extLst>
          </p:cNvPr>
          <p:cNvSpPr txBox="1"/>
          <p:nvPr/>
        </p:nvSpPr>
        <p:spPr>
          <a:xfrm>
            <a:off x="3342640" y="1649829"/>
            <a:ext cx="5683351" cy="646331"/>
          </a:xfrm>
          <a:prstGeom prst="rect">
            <a:avLst/>
          </a:prstGeom>
          <a:noFill/>
        </p:spPr>
        <p:txBody>
          <a:bodyPr wrap="none" rtlCol="0">
            <a:spAutoFit/>
          </a:bodyPr>
          <a:lstStyle/>
          <a:p>
            <a:r>
              <a:rPr lang="en-US" sz="3600" b="1" dirty="0"/>
              <a:t>KENDALA DILAPANGAN</a:t>
            </a:r>
            <a:endParaRPr lang="en-ID" sz="3600" b="1" dirty="0"/>
          </a:p>
        </p:txBody>
      </p:sp>
    </p:spTree>
    <p:extLst>
      <p:ext uri="{BB962C8B-B14F-4D97-AF65-F5344CB8AC3E}">
        <p14:creationId xmlns:p14="http://schemas.microsoft.com/office/powerpoint/2010/main" val="38677400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TotalTime>
  <Words>438</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Algerian</vt:lpstr>
      <vt:lpstr>Arial</vt:lpstr>
      <vt:lpstr>Bernard MT Condensed</vt:lpstr>
      <vt:lpstr>Broadway</vt:lpstr>
      <vt:lpstr>Garamond</vt:lpstr>
      <vt:lpstr>TimesNewRomanPS-BoldMT</vt:lpstr>
      <vt:lpstr>TimesNewRomanPSMT</vt:lpstr>
      <vt:lpstr>Organic</vt:lpstr>
      <vt:lpstr>MANUAL BOOK  LAYANAN KEPENDUDUKAN TUNGGU DI TEMPAT PEDALAMAN TERPENCIL</vt:lpstr>
      <vt:lpstr>PowerPoint Presentation</vt:lpstr>
      <vt:lpstr>KETUPAT PECEL</vt:lpstr>
      <vt:lpstr>PowerPoint Presentation</vt:lpstr>
      <vt:lpstr>ASN DINAS DUKCAPIL PERSIAPAN UNTUK MELAKUKAN PELAYANAN </vt:lpstr>
      <vt:lpstr>PowerPoint Presentation</vt:lpstr>
      <vt:lpstr>Jenis pelayanan dokumen yang dilaksanakan pada pelayanan mobil keliling administrasi kependudukan dengan program Layanan KETUPAT PECEL ini adalah:  1. KTP elektronik 2. Kartu Keluarga 3. Akta Kelahiran 4. Akta Kematian 5 5. Perekaman KTP-el 6. KIA (Kartu Identitas Anak)  </vt:lpstr>
      <vt:lpstr>Kendala utama yang dihadapi adalah Masih adanya data yang bermasalah seperti data anomali dan data ganda di database kependudukan. Data tersebut tidak dapat langsung digunakan untuk pelayanan tetapi harus dibersihkan/diselesaikan terlebih dahulu permasalahannya dengan verifikasi data ke pusat (Kementerian Dalam Negeri). Koneksi jaringan antara sistem aplikasi di Bus keliling dengan server database kependudukan di Dinas Kependudukan dan Pencatatan Sipil maupun dengan server di Pusat juga menjadi kendala. Karena pelayanan pada mobil keliling adalah online  sehingga dokumen bisa langsung dicetak apabila datanya sudah terdapat di database sehingga apabila ada gangguan pada jaringan maka pelayanan juga tidak bisa berjalan dengan baik. Untuk mengatasi permasalahan tersebut, maka pelayanan dilakukan secara offline dengan menerima berkas permohonan dan diberikan tanda terima untuk pengambilan dokumen yang sudah jadi di Dinas Kependudukan dan Pencatatan Sipil. Proses pencetakan dokumennya akan dilakukannya dikantor pelayanan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BOOK  LAYANAN KEPENDUDUKAN TUNGGU DI TEMPAT PEDALAMAN TERPENCIL</dc:title>
  <dc:creator>dukcapil hss</dc:creator>
  <cp:lastModifiedBy>dukcapil hss</cp:lastModifiedBy>
  <cp:revision>1</cp:revision>
  <dcterms:created xsi:type="dcterms:W3CDTF">2022-09-07T00:26:14Z</dcterms:created>
  <dcterms:modified xsi:type="dcterms:W3CDTF">2022-09-07T01:22:37Z</dcterms:modified>
</cp:coreProperties>
</file>